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73" r:id="rId2"/>
    <p:sldId id="257" r:id="rId3"/>
    <p:sldId id="527" r:id="rId4"/>
    <p:sldId id="526" r:id="rId5"/>
    <p:sldId id="272" r:id="rId6"/>
    <p:sldId id="533" r:id="rId7"/>
    <p:sldId id="274" r:id="rId8"/>
    <p:sldId id="528" r:id="rId9"/>
    <p:sldId id="529" r:id="rId10"/>
    <p:sldId id="532" r:id="rId11"/>
    <p:sldId id="531" r:id="rId12"/>
    <p:sldId id="275" r:id="rId13"/>
    <p:sldId id="263" r:id="rId14"/>
  </p:sldIdLst>
  <p:sldSz cx="9144000" cy="5715000" type="screen16x10"/>
  <p:notesSz cx="6769100" cy="9906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orient="horz" pos="232">
          <p15:clr>
            <a:srgbClr val="A4A3A4"/>
          </p15:clr>
        </p15:guide>
        <p15:guide id="3" orient="horz" pos="1229">
          <p15:clr>
            <a:srgbClr val="A4A3A4"/>
          </p15:clr>
        </p15:guide>
        <p15:guide id="4" orient="horz" pos="949">
          <p15:clr>
            <a:srgbClr val="A4A3A4"/>
          </p15:clr>
        </p15:guide>
        <p15:guide id="5" orient="horz" pos="799">
          <p15:clr>
            <a:srgbClr val="A4A3A4"/>
          </p15:clr>
        </p15:guide>
        <p15:guide id="6" orient="horz" pos="668">
          <p15:clr>
            <a:srgbClr val="A4A3A4"/>
          </p15:clr>
        </p15:guide>
        <p15:guide id="7" orient="horz" pos="289">
          <p15:clr>
            <a:srgbClr val="A4A3A4"/>
          </p15:clr>
        </p15:guide>
        <p15:guide id="8" orient="horz" pos="137">
          <p15:clr>
            <a:srgbClr val="A4A3A4"/>
          </p15:clr>
        </p15:guide>
        <p15:guide id="9" orient="horz" pos="1177">
          <p15:clr>
            <a:srgbClr val="A4A3A4"/>
          </p15:clr>
        </p15:guide>
        <p15:guide id="10" orient="horz" pos="2839">
          <p15:clr>
            <a:srgbClr val="A4A3A4"/>
          </p15:clr>
        </p15:guide>
        <p15:guide id="11" pos="2880">
          <p15:clr>
            <a:srgbClr val="A4A3A4"/>
          </p15:clr>
        </p15:guide>
        <p15:guide id="12" pos="5329">
          <p15:clr>
            <a:srgbClr val="A4A3A4"/>
          </p15:clr>
        </p15:guide>
        <p15:guide id="13" pos="408">
          <p15:clr>
            <a:srgbClr val="A4A3A4"/>
          </p15:clr>
        </p15:guide>
        <p15:guide id="14" pos="5352">
          <p15:clr>
            <a:srgbClr val="A4A3A4"/>
          </p15:clr>
        </p15:guide>
        <p15:guide id="15" pos="4808">
          <p15:clr>
            <a:srgbClr val="A4A3A4"/>
          </p15:clr>
        </p15:guide>
        <p15:guide id="16" pos="2744">
          <p15:clr>
            <a:srgbClr val="A4A3A4"/>
          </p15:clr>
        </p15:guide>
        <p15:guide id="17" pos="431">
          <p15:clr>
            <a:srgbClr val="A4A3A4"/>
          </p15:clr>
        </p15:guide>
        <p15:guide id="18" pos="3016">
          <p15:clr>
            <a:srgbClr val="A4A3A4"/>
          </p15:clr>
        </p15:guide>
        <p15:guide id="19" pos="5125">
          <p15:clr>
            <a:srgbClr val="A4A3A4"/>
          </p15:clr>
        </p15:guide>
        <p15:guide id="20" pos="2041">
          <p15:clr>
            <a:srgbClr val="A4A3A4"/>
          </p15:clr>
        </p15:guide>
        <p15:guide id="21" pos="372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0" userDrawn="1">
          <p15:clr>
            <a:srgbClr val="A4A3A4"/>
          </p15:clr>
        </p15:guide>
        <p15:guide id="2" pos="213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BDCD"/>
    <a:srgbClr val="010A09"/>
    <a:srgbClr val="C6C5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 showGuides="1">
      <p:cViewPr varScale="1">
        <p:scale>
          <a:sx n="70" d="100"/>
          <a:sy n="70" d="100"/>
        </p:scale>
        <p:origin x="1312" y="52"/>
      </p:cViewPr>
      <p:guideLst>
        <p:guide orient="horz" pos="1800"/>
        <p:guide orient="horz" pos="232"/>
        <p:guide orient="horz" pos="1229"/>
        <p:guide orient="horz" pos="949"/>
        <p:guide orient="horz" pos="799"/>
        <p:guide orient="horz" pos="668"/>
        <p:guide orient="horz" pos="289"/>
        <p:guide orient="horz" pos="137"/>
        <p:guide orient="horz" pos="1177"/>
        <p:guide orient="horz" pos="2839"/>
        <p:guide pos="2880"/>
        <p:guide pos="5329"/>
        <p:guide pos="408"/>
        <p:guide pos="5352"/>
        <p:guide pos="4808"/>
        <p:guide pos="2744"/>
        <p:guide pos="431"/>
        <p:guide pos="3016"/>
        <p:guide pos="5125"/>
        <p:guide pos="2041"/>
        <p:guide pos="372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82" d="100"/>
          <a:sy n="82" d="100"/>
        </p:scale>
        <p:origin x="-3180" y="-96"/>
      </p:cViewPr>
      <p:guideLst>
        <p:guide orient="horz" pos="3120"/>
        <p:guide pos="213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3277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34257" y="0"/>
            <a:ext cx="2933277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9E3E10-DC3B-4BCF-B1A8-EC4CB5405EAF}" type="datetimeFigureOut">
              <a:rPr lang="sv-SE" smtClean="0"/>
              <a:pPr/>
              <a:t>2021-06-16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08981"/>
            <a:ext cx="2933277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34257" y="9408981"/>
            <a:ext cx="2933277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089878-0A37-4797-A30A-67492A8B24D8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155746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3277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34257" y="0"/>
            <a:ext cx="2933277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BEDA99-868C-4B35-B2AF-1185FE3CA30D}" type="datetimeFigureOut">
              <a:rPr lang="sv-SE" smtClean="0"/>
              <a:pPr/>
              <a:t>2021-06-16</a:t>
            </a:fld>
            <a:endParaRPr lang="sv-SE" dirty="0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412750" y="742950"/>
            <a:ext cx="59436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6910" y="4705350"/>
            <a:ext cx="541528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33277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34257" y="9408981"/>
            <a:ext cx="2933277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351F9E-187D-49F0-B4DA-D64DA2F8761E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28303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412750" y="742950"/>
            <a:ext cx="5943600" cy="371475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351F9E-187D-49F0-B4DA-D64DA2F8761E}" type="slidenum">
              <a:rPr lang="sv-SE" smtClean="0"/>
              <a:pPr/>
              <a:t>2</a:t>
            </a:fld>
            <a:endParaRPr lang="sv-S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351F9E-187D-49F0-B4DA-D64DA2F8761E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73730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51F9E-187D-49F0-B4DA-D64DA2F8761E}" type="slidenum">
              <a:rPr lang="sv-SE" smtClean="0"/>
              <a:pPr/>
              <a:t>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843919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51F9E-187D-49F0-B4DA-D64DA2F8761E}" type="slidenum">
              <a:rPr lang="sv-SE" smtClean="0"/>
              <a:pPr/>
              <a:t>10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26279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:\Wassara\Marknad\Marketing Communication\Bilder\_Wassara-hammaren\Wassara-hammer_1000px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2087724" y="3224874"/>
            <a:ext cx="4248472" cy="1225021"/>
          </a:xfrm>
        </p:spPr>
        <p:txBody>
          <a:bodyPr lIns="0" tIns="0" rIns="0" bIns="0">
            <a:noAutofit/>
          </a:bodyPr>
          <a:lstStyle>
            <a:lvl1pPr algn="l">
              <a:lnSpc>
                <a:spcPct val="85000"/>
              </a:lnSpc>
              <a:defRPr sz="32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17" name="Platshållare för text 2"/>
          <p:cNvSpPr>
            <a:spLocks noGrp="1"/>
          </p:cNvSpPr>
          <p:nvPr>
            <p:ph type="body" idx="1"/>
          </p:nvPr>
        </p:nvSpPr>
        <p:spPr>
          <a:xfrm>
            <a:off x="2087724" y="4507179"/>
            <a:ext cx="4140820" cy="702499"/>
          </a:xfrm>
        </p:spPr>
        <p:txBody>
          <a:bodyPr vert="horz" wrap="square" lIns="0" tIns="0" rIns="0" bIns="0" rtlCol="0" anchor="t">
            <a:noAutofit/>
          </a:bodyPr>
          <a:lstStyle>
            <a:lvl1pPr marL="0" indent="0">
              <a:lnSpc>
                <a:spcPct val="100000"/>
              </a:lnSpc>
              <a:buNone/>
              <a:defRPr lang="sv-SE" sz="12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itchFamily="34" charset="0"/>
              <a:buNone/>
            </a:pPr>
            <a:r>
              <a:rPr lang="sv-SE"/>
              <a:t>Klicka här för att ändra format på bakgrundstexten</a:t>
            </a:r>
          </a:p>
        </p:txBody>
      </p:sp>
      <p:pic>
        <p:nvPicPr>
          <p:cNvPr id="3076" name="Picture 4" descr="W:\Wassara\Marknad\Marketing Communication\Logotype\_Offentliga filer\wassara_logotype_white_RGB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3970" y="515257"/>
            <a:ext cx="910288" cy="1080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ista sid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ktangel 25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2527463"/>
            <a:ext cx="6400800" cy="380380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3699970" y="1991348"/>
            <a:ext cx="1744067" cy="457818"/>
          </a:xfrm>
        </p:spPr>
        <p:txBody>
          <a:bodyPr wrap="none" lIns="0" tIns="0" rIns="0" bIns="0" anchor="ctr">
            <a:spAutoFit/>
          </a:bodyPr>
          <a:lstStyle>
            <a:lvl1pPr algn="ctr">
              <a:lnSpc>
                <a:spcPct val="85000"/>
              </a:lnSpc>
              <a:defRPr sz="35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v-SE" dirty="0"/>
              <a:t>RUBRIK</a:t>
            </a:r>
          </a:p>
        </p:txBody>
      </p:sp>
      <p:pic>
        <p:nvPicPr>
          <p:cNvPr id="14" name="Picture 4" descr="W:\Wassara\Marknad\Marketing Communication\Logotype\_Offentliga filer\wassara_logotype_white_RG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88400" y="4576000"/>
            <a:ext cx="606858" cy="719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W:\Wassara\Marknad\Marketing Communication\Bilder\_Wassara-hammaren\Wassara-hammer3_600px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58108" y="877280"/>
            <a:ext cx="54864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647700" y="361417"/>
            <a:ext cx="7848600" cy="553998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7" name="Platshållare för text 2"/>
          <p:cNvSpPr>
            <a:spLocks noGrp="1"/>
          </p:cNvSpPr>
          <p:nvPr>
            <p:ph type="body" idx="12"/>
          </p:nvPr>
        </p:nvSpPr>
        <p:spPr>
          <a:xfrm>
            <a:off x="647700" y="900000"/>
            <a:ext cx="7848600" cy="435239"/>
          </a:xfr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ct val="105000"/>
              </a:lnSpc>
              <a:defRPr sz="1600"/>
            </a:lvl1pPr>
            <a:lvl2pPr>
              <a:lnSpc>
                <a:spcPct val="105000"/>
              </a:lnSpc>
              <a:spcBef>
                <a:spcPts val="600"/>
              </a:spcBef>
              <a:defRPr sz="1600"/>
            </a:lvl2pPr>
            <a:lvl3pPr>
              <a:lnSpc>
                <a:spcPct val="105000"/>
              </a:lnSpc>
              <a:defRPr sz="1400"/>
            </a:lvl3pPr>
            <a:lvl4pPr>
              <a:lnSpc>
                <a:spcPct val="105000"/>
              </a:lnSpc>
              <a:defRPr sz="1200"/>
            </a:lvl4pPr>
            <a:lvl5pPr>
              <a:lnSpc>
                <a:spcPct val="105000"/>
              </a:lnSpc>
              <a:defRPr sz="10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Rubrik 1"/>
          <p:cNvSpPr>
            <a:spLocks noGrp="1"/>
          </p:cNvSpPr>
          <p:nvPr>
            <p:ph type="title"/>
          </p:nvPr>
        </p:nvSpPr>
        <p:spPr>
          <a:xfrm>
            <a:off x="647700" y="361417"/>
            <a:ext cx="7848600" cy="553998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7" name="Platshållare för text 2"/>
          <p:cNvSpPr>
            <a:spLocks noGrp="1"/>
          </p:cNvSpPr>
          <p:nvPr>
            <p:ph type="body" idx="12"/>
          </p:nvPr>
        </p:nvSpPr>
        <p:spPr>
          <a:xfrm>
            <a:off x="647700" y="900000"/>
            <a:ext cx="7848600" cy="435239"/>
          </a:xfr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84214" y="1873250"/>
            <a:ext cx="3657600" cy="1642226"/>
          </a:xfrm>
          <a:solidFill>
            <a:schemeClr val="bg1"/>
          </a:solidFill>
        </p:spPr>
        <p:txBody>
          <a:bodyPr wrap="square" tIns="72000" bIns="72000">
            <a:spAutoFit/>
          </a:bodyPr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0" y="1873250"/>
            <a:ext cx="3563938" cy="1642226"/>
          </a:xfrm>
          <a:solidFill>
            <a:schemeClr val="bg1"/>
          </a:solidFill>
          <a:effectLst>
            <a:outerShdw dist="12700" dir="10800000" algn="r" rotWithShape="0">
              <a:schemeClr val="tx1">
                <a:alpha val="20000"/>
              </a:schemeClr>
            </a:outerShdw>
          </a:effectLst>
        </p:spPr>
        <p:txBody>
          <a:bodyPr wrap="square" lIns="216000" tIns="72000" bIns="72000">
            <a:spAutoFit/>
          </a:bodyPr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647700" y="361417"/>
            <a:ext cx="7848600" cy="553998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7" name="Platshållare för text 2"/>
          <p:cNvSpPr>
            <a:spLocks noGrp="1"/>
          </p:cNvSpPr>
          <p:nvPr>
            <p:ph type="body" idx="12"/>
          </p:nvPr>
        </p:nvSpPr>
        <p:spPr>
          <a:xfrm>
            <a:off x="647700" y="900000"/>
            <a:ext cx="7848600" cy="435239"/>
          </a:xfr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84214" y="1873250"/>
            <a:ext cx="3887786" cy="1642226"/>
          </a:xfrm>
          <a:solidFill>
            <a:schemeClr val="bg1"/>
          </a:solidFill>
          <a:effectLst>
            <a:outerShdw dist="12700" algn="l" rotWithShape="0">
              <a:prstClr val="black">
                <a:alpha val="20000"/>
              </a:prstClr>
            </a:outerShdw>
          </a:effectLst>
        </p:spPr>
        <p:txBody>
          <a:bodyPr wrap="square" tIns="72000" rIns="216000" bIns="72000">
            <a:spAutoFit/>
          </a:bodyPr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Platshållare för bild 11"/>
          <p:cNvSpPr>
            <a:spLocks noGrp="1"/>
          </p:cNvSpPr>
          <p:nvPr>
            <p:ph type="pic" sz="quarter" idx="13"/>
          </p:nvPr>
        </p:nvSpPr>
        <p:spPr>
          <a:xfrm>
            <a:off x="5170960" y="1514742"/>
            <a:ext cx="2461740" cy="2722914"/>
          </a:xfrm>
          <a:solidFill>
            <a:schemeClr val="bg1">
              <a:lumMod val="85000"/>
            </a:schemeClr>
          </a:solidFill>
          <a:ln w="136779">
            <a:solidFill>
              <a:schemeClr val="bg1"/>
            </a:solidFill>
          </a:ln>
          <a:effectLst>
            <a:outerShdw blurRad="101600" dist="254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sv-SE" dirty="0"/>
              <a:t>Klicka på ikonen för att lägga till en bild</a:t>
            </a:r>
          </a:p>
        </p:txBody>
      </p:sp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647700" y="361417"/>
            <a:ext cx="7848600" cy="553998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7" name="Platshållare för text 2"/>
          <p:cNvSpPr>
            <a:spLocks noGrp="1"/>
          </p:cNvSpPr>
          <p:nvPr>
            <p:ph type="body" idx="12"/>
          </p:nvPr>
        </p:nvSpPr>
        <p:spPr>
          <a:xfrm>
            <a:off x="647700" y="900000"/>
            <a:ext cx="7848600" cy="435239"/>
          </a:xfr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tshållare för innehåll 2"/>
          <p:cNvSpPr>
            <a:spLocks noGrp="1"/>
          </p:cNvSpPr>
          <p:nvPr>
            <p:ph sz="half" idx="17"/>
          </p:nvPr>
        </p:nvSpPr>
        <p:spPr>
          <a:xfrm>
            <a:off x="3363918" y="2047410"/>
            <a:ext cx="2551111" cy="1496820"/>
          </a:xfrm>
          <a:solidFill>
            <a:schemeClr val="bg1"/>
          </a:solidFill>
          <a:effectLst>
            <a:outerShdw dist="12700" algn="l" rotWithShape="0">
              <a:prstClr val="black">
                <a:alpha val="20000"/>
              </a:prstClr>
            </a:outerShdw>
          </a:effectLst>
        </p:spPr>
        <p:txBody>
          <a:bodyPr wrap="square" lIns="72000" tIns="0" rIns="72000">
            <a:spAutoFit/>
          </a:bodyPr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84218" y="2047410"/>
            <a:ext cx="2544761" cy="1496820"/>
          </a:xfrm>
          <a:solidFill>
            <a:schemeClr val="bg1"/>
          </a:solidFill>
          <a:effectLst>
            <a:outerShdw dist="12700" algn="l" rotWithShape="0">
              <a:prstClr val="black">
                <a:alpha val="20000"/>
              </a:prstClr>
            </a:outerShdw>
          </a:effectLst>
        </p:spPr>
        <p:txBody>
          <a:bodyPr wrap="square" lIns="72000" tIns="0" rIns="72000">
            <a:spAutoFit/>
          </a:bodyPr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6" name="Platshållare för text 2"/>
          <p:cNvSpPr>
            <a:spLocks noGrp="1"/>
          </p:cNvSpPr>
          <p:nvPr>
            <p:ph type="body" idx="14" hasCustomPrompt="1"/>
          </p:nvPr>
        </p:nvSpPr>
        <p:spPr>
          <a:xfrm>
            <a:off x="684213" y="1642095"/>
            <a:ext cx="2408400" cy="215444"/>
          </a:xfrm>
          <a:noFill/>
          <a:ln>
            <a:noFill/>
          </a:ln>
        </p:spPr>
        <p:txBody>
          <a:bodyPr lIns="72000" rIns="72000" anchor="ctr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ysClr val="windowText" lastClr="00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18" name="Platshållare för text 2"/>
          <p:cNvSpPr>
            <a:spLocks noGrp="1"/>
          </p:cNvSpPr>
          <p:nvPr>
            <p:ph type="body" idx="15" hasCustomPrompt="1"/>
          </p:nvPr>
        </p:nvSpPr>
        <p:spPr>
          <a:xfrm>
            <a:off x="3367800" y="1642095"/>
            <a:ext cx="2408400" cy="215444"/>
          </a:xfrm>
          <a:noFill/>
          <a:ln>
            <a:noFill/>
          </a:ln>
        </p:spPr>
        <p:txBody>
          <a:bodyPr lIns="72000" rIns="72000" anchor="ctr">
            <a:spAutoFit/>
          </a:bodyPr>
          <a:lstStyle>
            <a:lvl1pPr marL="0" indent="0">
              <a:buNone/>
              <a:defRPr lang="sv-SE" sz="1400" b="1" kern="1200" dirty="0" smtClean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sv-SE" dirty="0"/>
              <a:t>RUBRIK</a:t>
            </a:r>
          </a:p>
        </p:txBody>
      </p:sp>
      <p:sp>
        <p:nvSpPr>
          <p:cNvPr id="12" name="Platshållare för innehåll 2"/>
          <p:cNvSpPr>
            <a:spLocks noGrp="1"/>
          </p:cNvSpPr>
          <p:nvPr>
            <p:ph sz="half" idx="18"/>
          </p:nvPr>
        </p:nvSpPr>
        <p:spPr>
          <a:xfrm>
            <a:off x="6048169" y="2047410"/>
            <a:ext cx="2411623" cy="1496820"/>
          </a:xfrm>
          <a:solidFill>
            <a:schemeClr val="bg1"/>
          </a:solidFill>
          <a:effectLst/>
        </p:spPr>
        <p:txBody>
          <a:bodyPr wrap="square" lIns="72000" tIns="0" rIns="72000">
            <a:spAutoFit/>
          </a:bodyPr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3" name="Platshållare för text 2"/>
          <p:cNvSpPr>
            <a:spLocks noGrp="1"/>
          </p:cNvSpPr>
          <p:nvPr>
            <p:ph type="body" idx="19" hasCustomPrompt="1"/>
          </p:nvPr>
        </p:nvSpPr>
        <p:spPr>
          <a:xfrm>
            <a:off x="6052050" y="1642095"/>
            <a:ext cx="2408400" cy="215444"/>
          </a:xfrm>
          <a:noFill/>
          <a:ln>
            <a:noFill/>
          </a:ln>
        </p:spPr>
        <p:txBody>
          <a:bodyPr lIns="72000" rIns="72000" anchor="ctr">
            <a:spAutoFit/>
          </a:bodyPr>
          <a:lstStyle>
            <a:lvl1pPr marL="0" indent="0">
              <a:buNone/>
              <a:defRPr lang="sv-SE" sz="1400" b="1" kern="1200" dirty="0" smtClean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sv-SE" dirty="0"/>
              <a:t>RUBRIK</a:t>
            </a:r>
          </a:p>
        </p:txBody>
      </p:sp>
      <p:sp>
        <p:nvSpPr>
          <p:cNvPr id="10" name="Rubrik 1"/>
          <p:cNvSpPr>
            <a:spLocks noGrp="1"/>
          </p:cNvSpPr>
          <p:nvPr>
            <p:ph type="title"/>
          </p:nvPr>
        </p:nvSpPr>
        <p:spPr>
          <a:xfrm>
            <a:off x="647700" y="361417"/>
            <a:ext cx="7848600" cy="553998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11" name="Platshållare för text 2"/>
          <p:cNvSpPr>
            <a:spLocks noGrp="1"/>
          </p:cNvSpPr>
          <p:nvPr>
            <p:ph type="body" idx="12"/>
          </p:nvPr>
        </p:nvSpPr>
        <p:spPr>
          <a:xfrm>
            <a:off x="647700" y="900000"/>
            <a:ext cx="7848600" cy="435239"/>
          </a:xfr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tshållare för innehåll 2"/>
          <p:cNvSpPr>
            <a:spLocks noGrp="1"/>
          </p:cNvSpPr>
          <p:nvPr>
            <p:ph sz="half" idx="17"/>
          </p:nvPr>
        </p:nvSpPr>
        <p:spPr>
          <a:xfrm>
            <a:off x="3363918" y="2047410"/>
            <a:ext cx="2551111" cy="1496820"/>
          </a:xfrm>
          <a:solidFill>
            <a:schemeClr val="bg1"/>
          </a:solidFill>
          <a:effectLst>
            <a:outerShdw dist="12700" algn="l" rotWithShape="0">
              <a:prstClr val="black">
                <a:alpha val="20000"/>
              </a:prstClr>
            </a:outerShdw>
          </a:effectLst>
        </p:spPr>
        <p:txBody>
          <a:bodyPr wrap="square" lIns="72000" tIns="0" rIns="72000">
            <a:spAutoFit/>
          </a:bodyPr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84218" y="2047410"/>
            <a:ext cx="2544761" cy="1496820"/>
          </a:xfrm>
          <a:solidFill>
            <a:schemeClr val="bg1"/>
          </a:solidFill>
          <a:effectLst>
            <a:outerShdw dist="12700" algn="l" rotWithShape="0">
              <a:prstClr val="black">
                <a:alpha val="20000"/>
              </a:prstClr>
            </a:outerShdw>
          </a:effectLst>
        </p:spPr>
        <p:txBody>
          <a:bodyPr wrap="square" lIns="72000" tIns="0" rIns="72000">
            <a:spAutoFit/>
          </a:bodyPr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6" name="Platshållare för text 2"/>
          <p:cNvSpPr>
            <a:spLocks noGrp="1"/>
          </p:cNvSpPr>
          <p:nvPr>
            <p:ph type="body" idx="14" hasCustomPrompt="1"/>
          </p:nvPr>
        </p:nvSpPr>
        <p:spPr>
          <a:xfrm>
            <a:off x="684213" y="1642095"/>
            <a:ext cx="2408400" cy="215444"/>
          </a:xfrm>
          <a:noFill/>
          <a:ln>
            <a:noFill/>
          </a:ln>
        </p:spPr>
        <p:txBody>
          <a:bodyPr lIns="72000" rIns="72000" anchor="ctr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ysClr val="windowText" lastClr="00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18" name="Platshållare för text 2"/>
          <p:cNvSpPr>
            <a:spLocks noGrp="1"/>
          </p:cNvSpPr>
          <p:nvPr>
            <p:ph type="body" idx="15" hasCustomPrompt="1"/>
          </p:nvPr>
        </p:nvSpPr>
        <p:spPr>
          <a:xfrm>
            <a:off x="3367800" y="1642095"/>
            <a:ext cx="2408400" cy="215444"/>
          </a:xfrm>
          <a:noFill/>
          <a:ln>
            <a:noFill/>
          </a:ln>
        </p:spPr>
        <p:txBody>
          <a:bodyPr lIns="72000" rIns="72000" anchor="ctr">
            <a:spAutoFit/>
          </a:bodyPr>
          <a:lstStyle>
            <a:lvl1pPr marL="0" indent="0">
              <a:buNone/>
              <a:defRPr lang="sv-SE" sz="1400" b="1" kern="1200" dirty="0" smtClean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sv-SE" dirty="0"/>
              <a:t>RUBRIK</a:t>
            </a:r>
          </a:p>
        </p:txBody>
      </p:sp>
      <p:sp>
        <p:nvSpPr>
          <p:cNvPr id="17" name="Platshållare för bild 11"/>
          <p:cNvSpPr>
            <a:spLocks noGrp="1"/>
          </p:cNvSpPr>
          <p:nvPr>
            <p:ph type="pic" sz="quarter" idx="13"/>
          </p:nvPr>
        </p:nvSpPr>
        <p:spPr>
          <a:xfrm>
            <a:off x="6191280" y="1851726"/>
            <a:ext cx="1818608" cy="2011550"/>
          </a:xfrm>
          <a:solidFill>
            <a:schemeClr val="bg1">
              <a:lumMod val="85000"/>
            </a:schemeClr>
          </a:solidFill>
          <a:ln w="89916">
            <a:solidFill>
              <a:schemeClr val="bg1"/>
            </a:solidFill>
          </a:ln>
          <a:effectLst>
            <a:outerShdw blurRad="101600" dist="254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sv-SE" dirty="0"/>
              <a:t>Klicka på ikonen för att lägga till en bild</a:t>
            </a:r>
          </a:p>
        </p:txBody>
      </p:sp>
      <p:sp>
        <p:nvSpPr>
          <p:cNvPr id="19" name="Platshållare för text 2"/>
          <p:cNvSpPr>
            <a:spLocks noGrp="1"/>
          </p:cNvSpPr>
          <p:nvPr>
            <p:ph type="body" idx="18"/>
          </p:nvPr>
        </p:nvSpPr>
        <p:spPr>
          <a:xfrm>
            <a:off x="6118861" y="3997627"/>
            <a:ext cx="2017078" cy="387798"/>
          </a:xfrm>
        </p:spPr>
        <p:txBody>
          <a:bodyPr wrap="square" anchor="t">
            <a:sp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Rubrik 1"/>
          <p:cNvSpPr>
            <a:spLocks noGrp="1"/>
          </p:cNvSpPr>
          <p:nvPr>
            <p:ph type="title"/>
          </p:nvPr>
        </p:nvSpPr>
        <p:spPr>
          <a:xfrm>
            <a:off x="647700" y="361417"/>
            <a:ext cx="7848600" cy="553998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11" name="Platshållare för text 2"/>
          <p:cNvSpPr>
            <a:spLocks noGrp="1"/>
          </p:cNvSpPr>
          <p:nvPr>
            <p:ph type="body" idx="12"/>
          </p:nvPr>
        </p:nvSpPr>
        <p:spPr>
          <a:xfrm>
            <a:off x="647700" y="900000"/>
            <a:ext cx="7848600" cy="435239"/>
          </a:xfr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84214" y="3907617"/>
            <a:ext cx="6948486" cy="1416010"/>
          </a:xfrm>
          <a:noFill/>
        </p:spPr>
        <p:txBody>
          <a:bodyPr wrap="square" tIns="72000" bIns="72000">
            <a:spAutoFit/>
          </a:bodyPr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bild 11"/>
          <p:cNvSpPr>
            <a:spLocks noGrp="1"/>
          </p:cNvSpPr>
          <p:nvPr>
            <p:ph type="pic" sz="quarter" idx="13"/>
          </p:nvPr>
        </p:nvSpPr>
        <p:spPr>
          <a:xfrm>
            <a:off x="5227387" y="1514742"/>
            <a:ext cx="1818608" cy="2011550"/>
          </a:xfrm>
          <a:solidFill>
            <a:schemeClr val="bg1">
              <a:lumMod val="85000"/>
            </a:schemeClr>
          </a:solidFill>
          <a:ln w="89916">
            <a:solidFill>
              <a:schemeClr val="bg1"/>
            </a:solidFill>
          </a:ln>
          <a:effectLst>
            <a:outerShdw blurRad="101600" dist="254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sv-SE" dirty="0"/>
              <a:t>Klicka på ikonen för att lägga till en bild</a:t>
            </a:r>
          </a:p>
        </p:txBody>
      </p:sp>
      <p:sp>
        <p:nvSpPr>
          <p:cNvPr id="12" name="Platshållare för bild 11"/>
          <p:cNvSpPr>
            <a:spLocks noGrp="1"/>
          </p:cNvSpPr>
          <p:nvPr>
            <p:ph type="pic" sz="quarter" idx="14"/>
          </p:nvPr>
        </p:nvSpPr>
        <p:spPr>
          <a:xfrm>
            <a:off x="2092943" y="1514742"/>
            <a:ext cx="1818608" cy="2011550"/>
          </a:xfrm>
          <a:solidFill>
            <a:schemeClr val="bg1">
              <a:lumMod val="85000"/>
            </a:schemeClr>
          </a:solidFill>
          <a:ln w="89916">
            <a:solidFill>
              <a:schemeClr val="bg1"/>
            </a:solidFill>
          </a:ln>
          <a:effectLst>
            <a:outerShdw blurRad="101600" dist="254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sv-SE" dirty="0"/>
              <a:t>Klicka på ikonen för att lägga till en bild</a:t>
            </a:r>
          </a:p>
        </p:txBody>
      </p:sp>
      <p:sp>
        <p:nvSpPr>
          <p:cNvPr id="7" name="Rubrik 1"/>
          <p:cNvSpPr>
            <a:spLocks noGrp="1"/>
          </p:cNvSpPr>
          <p:nvPr>
            <p:ph type="title"/>
          </p:nvPr>
        </p:nvSpPr>
        <p:spPr>
          <a:xfrm>
            <a:off x="647700" y="361417"/>
            <a:ext cx="7848600" cy="553998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10" name="Platshållare för text 2"/>
          <p:cNvSpPr>
            <a:spLocks noGrp="1"/>
          </p:cNvSpPr>
          <p:nvPr>
            <p:ph type="body" idx="12"/>
          </p:nvPr>
        </p:nvSpPr>
        <p:spPr>
          <a:xfrm>
            <a:off x="647700" y="900000"/>
            <a:ext cx="7848600" cy="435239"/>
          </a:xfr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47700" y="361417"/>
            <a:ext cx="784860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84214" y="1447271"/>
            <a:ext cx="7775574" cy="365786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800"/>
              </a:spcBef>
              <a:buFont typeface="Arial" pitchFamily="34" charset="0"/>
              <a:buNone/>
            </a:pPr>
            <a:r>
              <a:rPr lang="sv-SE" dirty="0"/>
              <a:t>Klicka här för att ändra format på bakgrundstexten</a:t>
            </a:r>
          </a:p>
          <a:p>
            <a:pPr marL="131763" lvl="1" indent="-131763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sv-SE" dirty="0"/>
              <a:t>Nivå två</a:t>
            </a:r>
          </a:p>
          <a:p>
            <a:pPr marL="263525" lvl="2" indent="-131763" algn="l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600"/>
              </a:spcAft>
              <a:buFont typeface="Arial" pitchFamily="34" charset="0"/>
              <a:buChar char="−"/>
            </a:pPr>
            <a:r>
              <a:rPr lang="sv-SE" dirty="0"/>
              <a:t>Nivå tre</a:t>
            </a:r>
          </a:p>
          <a:p>
            <a:pPr marL="447675" lvl="3" indent="-13970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  <a:buFont typeface="Arial" pitchFamily="34" charset="0"/>
              <a:buChar char="−"/>
            </a:pPr>
            <a:r>
              <a:rPr lang="sv-SE" dirty="0"/>
              <a:t>Nivå fyra</a:t>
            </a:r>
          </a:p>
          <a:p>
            <a:pPr marL="627063" lvl="4" indent="-13970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  <a:buFont typeface="Arial" pitchFamily="34" charset="0"/>
              <a:buChar char="−"/>
            </a:pPr>
            <a:r>
              <a:rPr lang="sv-SE" dirty="0"/>
              <a:t>Nivå fem</a:t>
            </a:r>
          </a:p>
        </p:txBody>
      </p:sp>
      <p:cxnSp>
        <p:nvCxnSpPr>
          <p:cNvPr id="32" name="Rak 31"/>
          <p:cNvCxnSpPr/>
          <p:nvPr/>
        </p:nvCxnSpPr>
        <p:spPr>
          <a:xfrm>
            <a:off x="539750" y="5333888"/>
            <a:ext cx="709295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W:\Wassara\Marknad\Marketing Communication\Logotype\_Offentliga filer\wassara_logotype_black_RGB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86904" y="4577780"/>
            <a:ext cx="606858" cy="719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7" r:id="rId2"/>
    <p:sldLayoutId id="2147483650" r:id="rId3"/>
    <p:sldLayoutId id="2147483652" r:id="rId4"/>
    <p:sldLayoutId id="2147483658" r:id="rId5"/>
    <p:sldLayoutId id="2147483665" r:id="rId6"/>
    <p:sldLayoutId id="2147483668" r:id="rId7"/>
    <p:sldLayoutId id="2147483663" r:id="rId8"/>
    <p:sldLayoutId id="2147483654" r:id="rId9"/>
    <p:sldLayoutId id="2147483655" r:id="rId10"/>
    <p:sldLayoutId id="2147483660" r:id="rId11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5000"/>
        </a:lnSpc>
        <a:spcBef>
          <a:spcPts val="800"/>
        </a:spcBef>
        <a:buFont typeface="Arial" pitchFamily="34" charset="0"/>
        <a:buNone/>
        <a:defRPr lang="sv-SE" sz="16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131763" indent="-131763" algn="l" defTabSz="914400" rtl="0" eaLnBrk="1" latinLnBrk="0" hangingPunct="1">
        <a:lnSpc>
          <a:spcPct val="105000"/>
        </a:lnSpc>
        <a:spcBef>
          <a:spcPts val="800"/>
        </a:spcBef>
        <a:buFont typeface="Arial" pitchFamily="34" charset="0"/>
        <a:buChar char="•"/>
        <a:defRPr lang="sv-SE" sz="16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263525" indent="-131763" algn="l" defTabSz="914400" rtl="0" eaLnBrk="1" latinLnBrk="0" hangingPunct="1">
        <a:lnSpc>
          <a:spcPct val="105000"/>
        </a:lnSpc>
        <a:spcBef>
          <a:spcPts val="400"/>
        </a:spcBef>
        <a:spcAft>
          <a:spcPts val="600"/>
        </a:spcAft>
        <a:buFont typeface="Arial" pitchFamily="34" charset="0"/>
        <a:buChar char="−"/>
        <a:defRPr lang="sv-SE" sz="14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447675" indent="-139700" algn="l" defTabSz="914400" rtl="0" eaLnBrk="1" latinLnBrk="0" hangingPunct="1">
        <a:lnSpc>
          <a:spcPct val="105000"/>
        </a:lnSpc>
        <a:spcBef>
          <a:spcPts val="200"/>
        </a:spcBef>
        <a:spcAft>
          <a:spcPts val="400"/>
        </a:spcAft>
        <a:buFont typeface="Arial" pitchFamily="34" charset="0"/>
        <a:buChar char="−"/>
        <a:defRPr lang="sv-SE" sz="12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627063" indent="-139700" algn="l" defTabSz="914400" rtl="0" eaLnBrk="1" latinLnBrk="0" hangingPunct="1">
        <a:lnSpc>
          <a:spcPct val="105000"/>
        </a:lnSpc>
        <a:spcBef>
          <a:spcPts val="200"/>
        </a:spcBef>
        <a:spcAft>
          <a:spcPts val="400"/>
        </a:spcAft>
        <a:buFont typeface="Arial" pitchFamily="34" charset="0"/>
        <a:buChar char="−"/>
        <a:defRPr lang="sv-SE" sz="10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1.jpe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7" Type="http://schemas.openxmlformats.org/officeDocument/2006/relationships/image" Target="../media/image79.jpe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3" Type="http://schemas.openxmlformats.org/officeDocument/2006/relationships/image" Target="../media/image9.jpeg"/><Relationship Id="rId21" Type="http://schemas.openxmlformats.org/officeDocument/2006/relationships/image" Target="../media/image27.png"/><Relationship Id="rId7" Type="http://schemas.openxmlformats.org/officeDocument/2006/relationships/image" Target="../media/image13.jp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5" Type="http://schemas.openxmlformats.org/officeDocument/2006/relationships/image" Target="../media/image31.jpeg"/><Relationship Id="rId2" Type="http://schemas.openxmlformats.org/officeDocument/2006/relationships/image" Target="../media/image8.png"/><Relationship Id="rId16" Type="http://schemas.openxmlformats.org/officeDocument/2006/relationships/image" Target="../media/image22.png"/><Relationship Id="rId20" Type="http://schemas.openxmlformats.org/officeDocument/2006/relationships/image" Target="../media/image26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gif"/><Relationship Id="rId11" Type="http://schemas.openxmlformats.org/officeDocument/2006/relationships/image" Target="../media/image17.jpeg"/><Relationship Id="rId24" Type="http://schemas.openxmlformats.org/officeDocument/2006/relationships/image" Target="../media/image30.png"/><Relationship Id="rId5" Type="http://schemas.openxmlformats.org/officeDocument/2006/relationships/image" Target="../media/image11.jpeg"/><Relationship Id="rId15" Type="http://schemas.openxmlformats.org/officeDocument/2006/relationships/image" Target="../media/image21.png"/><Relationship Id="rId23" Type="http://schemas.openxmlformats.org/officeDocument/2006/relationships/image" Target="../media/image29.png"/><Relationship Id="rId10" Type="http://schemas.openxmlformats.org/officeDocument/2006/relationships/image" Target="../media/image16.png"/><Relationship Id="rId19" Type="http://schemas.openxmlformats.org/officeDocument/2006/relationships/image" Target="../media/image25.png"/><Relationship Id="rId4" Type="http://schemas.openxmlformats.org/officeDocument/2006/relationships/image" Target="../media/image10.png"/><Relationship Id="rId9" Type="http://schemas.openxmlformats.org/officeDocument/2006/relationships/image" Target="../media/image15.jpeg"/><Relationship Id="rId14" Type="http://schemas.openxmlformats.org/officeDocument/2006/relationships/image" Target="../media/image20.jpeg"/><Relationship Id="rId22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18" Type="http://schemas.openxmlformats.org/officeDocument/2006/relationships/image" Target="../media/image47.png"/><Relationship Id="rId26" Type="http://schemas.openxmlformats.org/officeDocument/2006/relationships/image" Target="../media/image55.jpeg"/><Relationship Id="rId3" Type="http://schemas.openxmlformats.org/officeDocument/2006/relationships/image" Target="../media/image32.png"/><Relationship Id="rId21" Type="http://schemas.openxmlformats.org/officeDocument/2006/relationships/image" Target="../media/image50.jpeg"/><Relationship Id="rId7" Type="http://schemas.openxmlformats.org/officeDocument/2006/relationships/image" Target="../media/image36.png"/><Relationship Id="rId12" Type="http://schemas.openxmlformats.org/officeDocument/2006/relationships/image" Target="../media/image41.jpeg"/><Relationship Id="rId17" Type="http://schemas.openxmlformats.org/officeDocument/2006/relationships/image" Target="../media/image46.png"/><Relationship Id="rId25" Type="http://schemas.openxmlformats.org/officeDocument/2006/relationships/image" Target="../media/image54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45.png"/><Relationship Id="rId20" Type="http://schemas.openxmlformats.org/officeDocument/2006/relationships/image" Target="../media/image49.png"/><Relationship Id="rId29" Type="http://schemas.openxmlformats.org/officeDocument/2006/relationships/image" Target="../media/image5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24" Type="http://schemas.openxmlformats.org/officeDocument/2006/relationships/image" Target="../media/image53.png"/><Relationship Id="rId5" Type="http://schemas.openxmlformats.org/officeDocument/2006/relationships/image" Target="../media/image34.png"/><Relationship Id="rId15" Type="http://schemas.openxmlformats.org/officeDocument/2006/relationships/image" Target="../media/image44.png"/><Relationship Id="rId23" Type="http://schemas.openxmlformats.org/officeDocument/2006/relationships/image" Target="../media/image52.gif"/><Relationship Id="rId28" Type="http://schemas.openxmlformats.org/officeDocument/2006/relationships/image" Target="../media/image57.jpeg"/><Relationship Id="rId10" Type="http://schemas.openxmlformats.org/officeDocument/2006/relationships/image" Target="../media/image39.jpeg"/><Relationship Id="rId19" Type="http://schemas.openxmlformats.org/officeDocument/2006/relationships/image" Target="../media/image48.jpeg"/><Relationship Id="rId31" Type="http://schemas.openxmlformats.org/officeDocument/2006/relationships/image" Target="../media/image60.png"/><Relationship Id="rId4" Type="http://schemas.openxmlformats.org/officeDocument/2006/relationships/image" Target="../media/image33.gif"/><Relationship Id="rId9" Type="http://schemas.openxmlformats.org/officeDocument/2006/relationships/image" Target="../media/image38.png"/><Relationship Id="rId14" Type="http://schemas.openxmlformats.org/officeDocument/2006/relationships/image" Target="../media/image43.gif"/><Relationship Id="rId22" Type="http://schemas.openxmlformats.org/officeDocument/2006/relationships/image" Target="../media/image51.png"/><Relationship Id="rId27" Type="http://schemas.openxmlformats.org/officeDocument/2006/relationships/image" Target="../media/image56.png"/><Relationship Id="rId30" Type="http://schemas.openxmlformats.org/officeDocument/2006/relationships/image" Target="../media/image5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95EEC5A6-2495-4769-BEFA-2979970ED330}"/>
              </a:ext>
            </a:extLst>
          </p:cNvPr>
          <p:cNvSpPr/>
          <p:nvPr/>
        </p:nvSpPr>
        <p:spPr>
          <a:xfrm>
            <a:off x="-36512" y="-98210"/>
            <a:ext cx="9217024" cy="581320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" name="Rubrik 1">
            <a:extLst>
              <a:ext uri="{FF2B5EF4-FFF2-40B4-BE49-F238E27FC236}">
                <a16:creationId xmlns:a16="http://schemas.microsoft.com/office/drawing/2014/main" id="{092EA1B1-DDB9-435C-B659-B0A4769E75F4}"/>
              </a:ext>
            </a:extLst>
          </p:cNvPr>
          <p:cNvSpPr txBox="1">
            <a:spLocks/>
          </p:cNvSpPr>
          <p:nvPr/>
        </p:nvSpPr>
        <p:spPr>
          <a:xfrm>
            <a:off x="421639" y="3937620"/>
            <a:ext cx="5827576" cy="936104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4FBDCD"/>
                </a:solidFill>
                <a:latin typeface="Arial Black" panose="020B0A04020102020204" pitchFamily="34" charset="0"/>
              </a:rPr>
              <a:t>SUSTAINABLE DRILLING</a:t>
            </a:r>
            <a:br>
              <a:rPr lang="en-GB" dirty="0">
                <a:solidFill>
                  <a:srgbClr val="4FBDCD"/>
                </a:solidFill>
                <a:latin typeface="Arial Black" panose="020B0A04020102020204" pitchFamily="34" charset="0"/>
              </a:rPr>
            </a:br>
            <a:r>
              <a:rPr lang="en-US" sz="1800" dirty="0">
                <a:solidFill>
                  <a:srgbClr val="4FBDCD"/>
                </a:solidFill>
                <a:latin typeface="Arial Black" panose="020B0A04020102020204" pitchFamily="34" charset="0"/>
              </a:rPr>
              <a:t>Environmentally friendly and energy efficient</a:t>
            </a:r>
            <a:endParaRPr lang="en-GB" dirty="0">
              <a:solidFill>
                <a:srgbClr val="4FBDCD"/>
              </a:solidFill>
              <a:latin typeface="Arial Black" panose="020B0A04020102020204" pitchFamily="34" charset="0"/>
            </a:endParaRPr>
          </a:p>
        </p:txBody>
      </p:sp>
      <p:pic>
        <p:nvPicPr>
          <p:cNvPr id="7" name="Bildobjekt 6" descr="En bild som visar text, clipart&#10;&#10;Automatiskt genererad beskrivning">
            <a:extLst>
              <a:ext uri="{FF2B5EF4-FFF2-40B4-BE49-F238E27FC236}">
                <a16:creationId xmlns:a16="http://schemas.microsoft.com/office/drawing/2014/main" id="{7EC86A92-3D67-4387-A330-0C28111180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25225"/>
            <a:ext cx="2304097" cy="512022"/>
          </a:xfrm>
          <a:prstGeom prst="rect">
            <a:avLst/>
          </a:prstGeom>
        </p:spPr>
      </p:pic>
      <p:sp>
        <p:nvSpPr>
          <p:cNvPr id="8" name="Platshållare för text 4">
            <a:extLst>
              <a:ext uri="{FF2B5EF4-FFF2-40B4-BE49-F238E27FC236}">
                <a16:creationId xmlns:a16="http://schemas.microsoft.com/office/drawing/2014/main" id="{A660B863-BF00-4161-9970-2ABDC84A15D4}"/>
              </a:ext>
            </a:extLst>
          </p:cNvPr>
          <p:cNvSpPr txBox="1">
            <a:spLocks/>
          </p:cNvSpPr>
          <p:nvPr/>
        </p:nvSpPr>
        <p:spPr>
          <a:xfrm>
            <a:off x="431180" y="5012501"/>
            <a:ext cx="4140820" cy="70249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5000"/>
              </a:lnSpc>
              <a:spcBef>
                <a:spcPts val="800"/>
              </a:spcBef>
              <a:buFont typeface="Arial" pitchFamily="34" charset="0"/>
              <a:buNone/>
              <a:defRPr lang="sv-SE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1763" indent="-131763" algn="l" defTabSz="914400" rtl="0" eaLnBrk="1" latinLnBrk="0" hangingPunct="1">
              <a:lnSpc>
                <a:spcPct val="105000"/>
              </a:lnSpc>
              <a:spcBef>
                <a:spcPts val="800"/>
              </a:spcBef>
              <a:buFont typeface="Arial" pitchFamily="34" charset="0"/>
              <a:buChar char="•"/>
              <a:defRPr lang="sv-SE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3525" indent="-131763" algn="l" defTabSz="914400" rtl="0" eaLnBrk="1" latinLnBrk="0" hangingPunct="1">
              <a:lnSpc>
                <a:spcPct val="105000"/>
              </a:lnSpc>
              <a:spcBef>
                <a:spcPts val="400"/>
              </a:spcBef>
              <a:spcAft>
                <a:spcPts val="600"/>
              </a:spcAft>
              <a:buFont typeface="Arial" pitchFamily="34" charset="0"/>
              <a:buChar char="−"/>
              <a:defRPr lang="sv-SE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47675" indent="-139700" algn="l" defTabSz="914400" rtl="0" eaLnBrk="1" latinLnBrk="0" hangingPunct="1">
              <a:lnSpc>
                <a:spcPct val="105000"/>
              </a:lnSpc>
              <a:spcBef>
                <a:spcPts val="200"/>
              </a:spcBef>
              <a:spcAft>
                <a:spcPts val="400"/>
              </a:spcAft>
              <a:buFont typeface="Arial" pitchFamily="34" charset="0"/>
              <a:buChar char="−"/>
              <a:defRPr lang="sv-S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139700" algn="l" defTabSz="914400" rtl="0" eaLnBrk="1" latinLnBrk="0" hangingPunct="1">
              <a:lnSpc>
                <a:spcPct val="105000"/>
              </a:lnSpc>
              <a:spcBef>
                <a:spcPts val="200"/>
              </a:spcBef>
              <a:spcAft>
                <a:spcPts val="400"/>
              </a:spcAft>
              <a:buFont typeface="Arial" pitchFamily="34" charset="0"/>
              <a:buChar char="−"/>
              <a:defRPr lang="sv-SE" sz="1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dirty="0">
                <a:solidFill>
                  <a:schemeClr val="bg1"/>
                </a:solidFill>
              </a:rPr>
              <a:t>2021-06-01</a:t>
            </a:r>
          </a:p>
          <a:p>
            <a:r>
              <a:rPr lang="en-GB" sz="1200" dirty="0">
                <a:solidFill>
                  <a:schemeClr val="bg1"/>
                </a:solidFill>
              </a:rPr>
              <a:t>LKAB Wassara</a:t>
            </a:r>
          </a:p>
        </p:txBody>
      </p:sp>
      <p:pic>
        <p:nvPicPr>
          <p:cNvPr id="12" name="Bildobjekt 11" descr="En bild som visar text, ljus&#10;&#10;Automatiskt genererad beskrivning">
            <a:extLst>
              <a:ext uri="{FF2B5EF4-FFF2-40B4-BE49-F238E27FC236}">
                <a16:creationId xmlns:a16="http://schemas.microsoft.com/office/drawing/2014/main" id="{57E65FCD-3F99-45AA-B5CB-EFEE514FA9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935" y="-22820"/>
            <a:ext cx="5827577" cy="3885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428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69262F45-0869-43B0-97BB-6A78D6BAFE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4218" y="2047410"/>
            <a:ext cx="2544762" cy="2524125"/>
          </a:xfrm>
        </p:spPr>
        <p:txBody>
          <a:bodyPr wrap="square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Long straight holes.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High productivity due to high rate of penetration.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Will drill through areas with high water flows and pressures.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Improved working environment with less dust and debris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4289196E-BB53-4106-9E49-A466CFCAC38D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84213" y="1642095"/>
            <a:ext cx="2408400" cy="215444"/>
          </a:xfrm>
        </p:spPr>
        <p:txBody>
          <a:bodyPr/>
          <a:lstStyle/>
          <a:p>
            <a:r>
              <a:rPr lang="en-US"/>
              <a:t>Key Benefits:</a:t>
            </a:r>
            <a:endParaRPr lang="en-US" dirty="0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554E177F-8FFE-4210-9366-A3B8604F534A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3475602" y="1570154"/>
            <a:ext cx="2392542" cy="359329"/>
          </a:xfrm>
        </p:spPr>
        <p:txBody>
          <a:bodyPr/>
          <a:lstStyle/>
          <a:p>
            <a:r>
              <a:rPr lang="en-US" sz="1200" dirty="0"/>
              <a:t>Delaware Aqueduct, USA:</a:t>
            </a:r>
            <a:br>
              <a:rPr lang="en-US" sz="1200" dirty="0"/>
            </a:br>
            <a:r>
              <a:rPr lang="en-US" sz="1100" dirty="0"/>
              <a:t>Exploration drilling - TBM</a:t>
            </a:r>
            <a:endParaRPr lang="en-US" sz="1200" dirty="0"/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9F23980F-62D6-4E0F-8457-86D578E50E94}"/>
              </a:ext>
            </a:extLst>
          </p:cNvPr>
          <p:cNvSpPr>
            <a:spLocks noGrp="1"/>
          </p:cNvSpPr>
          <p:nvPr>
            <p:ph type="body" idx="19"/>
          </p:nvPr>
        </p:nvSpPr>
        <p:spPr>
          <a:xfrm>
            <a:off x="6052050" y="1562618"/>
            <a:ext cx="2408400" cy="374398"/>
          </a:xfrm>
        </p:spPr>
        <p:txBody>
          <a:bodyPr/>
          <a:lstStyle/>
          <a:p>
            <a:r>
              <a:rPr lang="en-US" sz="1200" dirty="0" err="1"/>
              <a:t>Söderströmstunnel</a:t>
            </a:r>
            <a:r>
              <a:rPr lang="en-US" sz="1200" dirty="0"/>
              <a:t>, Sweden: Anchor drilling</a:t>
            </a:r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285C78B7-28DB-46DB-A81F-22D402A42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361417"/>
            <a:ext cx="7848600" cy="553998"/>
          </a:xfrm>
        </p:spPr>
        <p:txBody>
          <a:bodyPr wrap="square" anchor="t">
            <a:normAutofit/>
          </a:bodyPr>
          <a:lstStyle/>
          <a:p>
            <a:r>
              <a:rPr lang="sv-SE" dirty="0"/>
              <a:t>Tunneling</a:t>
            </a:r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AAFB6748-B43F-4474-B4AB-AA03AD30B882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647700" y="900000"/>
            <a:ext cx="7848600" cy="435239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" name="Platshållare för innehåll 9" descr="En bild som visar inomhus, tak, natt, golv&#10;&#10;Automatiskt genererad beskrivning">
            <a:extLst>
              <a:ext uri="{FF2B5EF4-FFF2-40B4-BE49-F238E27FC236}">
                <a16:creationId xmlns:a16="http://schemas.microsoft.com/office/drawing/2014/main" id="{ABCD63D3-022B-4BCB-841A-3A4EF82F2AEE}"/>
              </a:ext>
            </a:extLst>
          </p:cNvPr>
          <p:cNvPicPr>
            <a:picLocks noGrp="1" noChangeAspect="1"/>
          </p:cNvPicPr>
          <p:nvPr>
            <p:ph sz="half" idx="18"/>
          </p:nvPr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2247"/>
          <a:stretch/>
        </p:blipFill>
        <p:spPr>
          <a:xfrm>
            <a:off x="6012160" y="2047875"/>
            <a:ext cx="2244252" cy="1313681"/>
          </a:xfrm>
        </p:spPr>
      </p:pic>
      <p:pic>
        <p:nvPicPr>
          <p:cNvPr id="15" name="Platshållare för innehåll 14" descr="En bild som visar tak, transport, flygplan&#10;&#10;Automatiskt genererad beskrivning">
            <a:extLst>
              <a:ext uri="{FF2B5EF4-FFF2-40B4-BE49-F238E27FC236}">
                <a16:creationId xmlns:a16="http://schemas.microsoft.com/office/drawing/2014/main" id="{5DA3BDB6-1CF2-452B-88F9-ACCFD6338AF1}"/>
              </a:ext>
            </a:extLst>
          </p:cNvPr>
          <p:cNvPicPr>
            <a:picLocks noGrp="1" noChangeAspect="1"/>
          </p:cNvPicPr>
          <p:nvPr>
            <p:ph sz="half" idx="17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02"/>
          <a:stretch/>
        </p:blipFill>
        <p:spPr>
          <a:xfrm>
            <a:off x="3563888" y="2046020"/>
            <a:ext cx="2080809" cy="1315536"/>
          </a:xfrm>
        </p:spPr>
      </p:pic>
    </p:spTree>
    <p:extLst>
      <p:ext uri="{BB962C8B-B14F-4D97-AF65-F5344CB8AC3E}">
        <p14:creationId xmlns:p14="http://schemas.microsoft.com/office/powerpoint/2010/main" val="2408456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69262F45-0869-43B0-97BB-6A78D6BAFE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4218" y="2047410"/>
            <a:ext cx="2544762" cy="2524125"/>
          </a:xfrm>
        </p:spPr>
        <p:txBody>
          <a:bodyPr wrap="square"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Long straight holes.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Will maintain high productivity throughout the entire hole length.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Low carbon foot print due to low energy consumption.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Improved working environment with less dust and debris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4289196E-BB53-4106-9E49-A466CFCAC38D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84213" y="1642095"/>
            <a:ext cx="2408400" cy="215444"/>
          </a:xfrm>
        </p:spPr>
        <p:txBody>
          <a:bodyPr/>
          <a:lstStyle/>
          <a:p>
            <a:r>
              <a:rPr lang="en-US"/>
              <a:t>Key Benefits:</a:t>
            </a:r>
            <a:endParaRPr lang="en-US" dirty="0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554E177F-8FFE-4210-9366-A3B8604F534A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3475602" y="1562619"/>
            <a:ext cx="2312602" cy="374398"/>
          </a:xfrm>
        </p:spPr>
        <p:txBody>
          <a:bodyPr/>
          <a:lstStyle/>
          <a:p>
            <a:r>
              <a:rPr lang="en-US" sz="1200" dirty="0"/>
              <a:t>LKAB mines, Sweden:</a:t>
            </a:r>
            <a:br>
              <a:rPr lang="en-US" sz="1200" dirty="0"/>
            </a:br>
            <a:r>
              <a:rPr lang="en-US" sz="1200" dirty="0"/>
              <a:t>Blast holes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9F23980F-62D6-4E0F-8457-86D578E50E94}"/>
              </a:ext>
            </a:extLst>
          </p:cNvPr>
          <p:cNvSpPr>
            <a:spLocks noGrp="1"/>
          </p:cNvSpPr>
          <p:nvPr>
            <p:ph type="body" idx="19"/>
          </p:nvPr>
        </p:nvSpPr>
        <p:spPr>
          <a:xfrm>
            <a:off x="6052050" y="1562618"/>
            <a:ext cx="2408400" cy="374398"/>
          </a:xfrm>
        </p:spPr>
        <p:txBody>
          <a:bodyPr/>
          <a:lstStyle/>
          <a:p>
            <a:r>
              <a:rPr lang="en-US" sz="1200" dirty="0" err="1"/>
              <a:t>Mittersill</a:t>
            </a:r>
            <a:r>
              <a:rPr lang="en-US" sz="1200" dirty="0"/>
              <a:t>, Austria: </a:t>
            </a:r>
            <a:br>
              <a:rPr lang="en-US" sz="1200" dirty="0"/>
            </a:br>
            <a:r>
              <a:rPr lang="en-US" sz="1200" dirty="0"/>
              <a:t>Blast holes</a:t>
            </a:r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285C78B7-28DB-46DB-A81F-22D402A42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361417"/>
            <a:ext cx="7848600" cy="553998"/>
          </a:xfrm>
        </p:spPr>
        <p:txBody>
          <a:bodyPr wrap="square" anchor="t">
            <a:normAutofit/>
          </a:bodyPr>
          <a:lstStyle/>
          <a:p>
            <a:r>
              <a:rPr lang="sv-SE" dirty="0"/>
              <a:t>Mining</a:t>
            </a:r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AAFB6748-B43F-4474-B4AB-AA03AD30B882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647700" y="900000"/>
            <a:ext cx="7848600" cy="435239"/>
          </a:xfrm>
        </p:spPr>
        <p:txBody>
          <a:bodyPr/>
          <a:lstStyle/>
          <a:p>
            <a:endParaRPr lang="en-US"/>
          </a:p>
        </p:txBody>
      </p:sp>
      <p:pic>
        <p:nvPicPr>
          <p:cNvPr id="8" name="Platshållare för innehåll 7" descr="En bild som visar gul, utomhus&#10;&#10;Automatiskt genererad beskrivning">
            <a:extLst>
              <a:ext uri="{FF2B5EF4-FFF2-40B4-BE49-F238E27FC236}">
                <a16:creationId xmlns:a16="http://schemas.microsoft.com/office/drawing/2014/main" id="{C9E45138-5EB9-4CA9-8094-9C730454F177}"/>
              </a:ext>
            </a:extLst>
          </p:cNvPr>
          <p:cNvPicPr>
            <a:picLocks noGrp="1" noChangeAspect="1"/>
          </p:cNvPicPr>
          <p:nvPr>
            <p:ph sz="half" idx="17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7343" y="2047875"/>
            <a:ext cx="2244252" cy="1497013"/>
          </a:xfrm>
        </p:spPr>
      </p:pic>
      <p:pic>
        <p:nvPicPr>
          <p:cNvPr id="13" name="Platshållare för innehåll 12" descr="En bild som visar utomhus, berg&#10;&#10;Automatiskt genererad beskrivning">
            <a:extLst>
              <a:ext uri="{FF2B5EF4-FFF2-40B4-BE49-F238E27FC236}">
                <a16:creationId xmlns:a16="http://schemas.microsoft.com/office/drawing/2014/main" id="{D581E319-8395-4994-99C4-82E7C5F7D33F}"/>
              </a:ext>
            </a:extLst>
          </p:cNvPr>
          <p:cNvPicPr>
            <a:picLocks noGrp="1" noChangeAspect="1"/>
          </p:cNvPicPr>
          <p:nvPr>
            <p:ph sz="half" idx="18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431"/>
          <a:stretch/>
        </p:blipFill>
        <p:spPr>
          <a:xfrm>
            <a:off x="5929292" y="2047410"/>
            <a:ext cx="2239914" cy="1497478"/>
          </a:xfrm>
        </p:spPr>
      </p:pic>
    </p:spTree>
    <p:extLst>
      <p:ext uri="{BB962C8B-B14F-4D97-AF65-F5344CB8AC3E}">
        <p14:creationId xmlns:p14="http://schemas.microsoft.com/office/powerpoint/2010/main" val="1589867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ubrik 2">
            <a:extLst>
              <a:ext uri="{FF2B5EF4-FFF2-40B4-BE49-F238E27FC236}">
                <a16:creationId xmlns:a16="http://schemas.microsoft.com/office/drawing/2014/main" id="{7BF7C663-D07C-4B42-943C-A08128CB5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352951"/>
            <a:ext cx="7848600" cy="553998"/>
          </a:xfrm>
        </p:spPr>
        <p:txBody>
          <a:bodyPr/>
          <a:lstStyle/>
          <a:p>
            <a:r>
              <a:rPr lang="en-GB" dirty="0"/>
              <a:t>Product Portfolio</a:t>
            </a:r>
          </a:p>
        </p:txBody>
      </p:sp>
      <p:sp>
        <p:nvSpPr>
          <p:cNvPr id="20" name="Platshållare för text 3">
            <a:extLst>
              <a:ext uri="{FF2B5EF4-FFF2-40B4-BE49-F238E27FC236}">
                <a16:creationId xmlns:a16="http://schemas.microsoft.com/office/drawing/2014/main" id="{218E33B2-F0C0-4DB6-AEB1-833F9F17D3C5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647700" y="951515"/>
            <a:ext cx="7848600" cy="435239"/>
          </a:xfrm>
        </p:spPr>
        <p:txBody>
          <a:bodyPr/>
          <a:lstStyle/>
          <a:p>
            <a:r>
              <a:rPr lang="en-GB" dirty="0"/>
              <a:t>Products, systems and services</a:t>
            </a:r>
          </a:p>
        </p:txBody>
      </p:sp>
      <p:pic>
        <p:nvPicPr>
          <p:cNvPr id="21" name="Picture 12">
            <a:extLst>
              <a:ext uri="{FF2B5EF4-FFF2-40B4-BE49-F238E27FC236}">
                <a16:creationId xmlns:a16="http://schemas.microsoft.com/office/drawing/2014/main" id="{10E8A671-3837-489A-AA05-5E3F2B4530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2139207" y="-3979"/>
            <a:ext cx="449034" cy="3823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">
            <a:extLst>
              <a:ext uri="{FF2B5EF4-FFF2-40B4-BE49-F238E27FC236}">
                <a16:creationId xmlns:a16="http://schemas.microsoft.com/office/drawing/2014/main" id="{5B010557-5437-4899-B85C-9AEBED1327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61641">
            <a:off x="768763" y="3278128"/>
            <a:ext cx="1209533" cy="5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7">
            <a:extLst>
              <a:ext uri="{FF2B5EF4-FFF2-40B4-BE49-F238E27FC236}">
                <a16:creationId xmlns:a16="http://schemas.microsoft.com/office/drawing/2014/main" id="{CB502D80-0A21-4C6F-BB02-EC778334B5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9793399">
            <a:off x="2272131" y="3185490"/>
            <a:ext cx="1003603" cy="59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ruta 24">
            <a:extLst>
              <a:ext uri="{FF2B5EF4-FFF2-40B4-BE49-F238E27FC236}">
                <a16:creationId xmlns:a16="http://schemas.microsoft.com/office/drawing/2014/main" id="{D25FC064-DD8F-4EF2-AC89-99174048F17E}"/>
              </a:ext>
            </a:extLst>
          </p:cNvPr>
          <p:cNvSpPr txBox="1"/>
          <p:nvPr/>
        </p:nvSpPr>
        <p:spPr>
          <a:xfrm>
            <a:off x="1037248" y="3692890"/>
            <a:ext cx="7330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Drill bit</a:t>
            </a:r>
          </a:p>
        </p:txBody>
      </p:sp>
      <p:sp>
        <p:nvSpPr>
          <p:cNvPr id="27" name="textruta 26">
            <a:extLst>
              <a:ext uri="{FF2B5EF4-FFF2-40B4-BE49-F238E27FC236}">
                <a16:creationId xmlns:a16="http://schemas.microsoft.com/office/drawing/2014/main" id="{A3D6D77F-F412-49CA-A9CD-F9BD3992C0A5}"/>
              </a:ext>
            </a:extLst>
          </p:cNvPr>
          <p:cNvSpPr txBox="1"/>
          <p:nvPr/>
        </p:nvSpPr>
        <p:spPr>
          <a:xfrm>
            <a:off x="2387789" y="3692890"/>
            <a:ext cx="7013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Swivel</a:t>
            </a:r>
          </a:p>
        </p:txBody>
      </p:sp>
      <p:sp>
        <p:nvSpPr>
          <p:cNvPr id="28" name="textruta 27">
            <a:extLst>
              <a:ext uri="{FF2B5EF4-FFF2-40B4-BE49-F238E27FC236}">
                <a16:creationId xmlns:a16="http://schemas.microsoft.com/office/drawing/2014/main" id="{AC6ADF92-6E35-484A-9F33-F84F69C687DA}"/>
              </a:ext>
            </a:extLst>
          </p:cNvPr>
          <p:cNvSpPr txBox="1"/>
          <p:nvPr/>
        </p:nvSpPr>
        <p:spPr>
          <a:xfrm>
            <a:off x="1123028" y="2058463"/>
            <a:ext cx="25991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Wassara DTH-hammer</a:t>
            </a:r>
          </a:p>
        </p:txBody>
      </p:sp>
      <p:pic>
        <p:nvPicPr>
          <p:cNvPr id="29" name="Picture 14">
            <a:extLst>
              <a:ext uri="{FF2B5EF4-FFF2-40B4-BE49-F238E27FC236}">
                <a16:creationId xmlns:a16="http://schemas.microsoft.com/office/drawing/2014/main" id="{39EFCF1B-4242-4C31-A489-FBC3564A09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9787270">
            <a:off x="992715" y="1874313"/>
            <a:ext cx="2594702" cy="1590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ruta 29">
            <a:extLst>
              <a:ext uri="{FF2B5EF4-FFF2-40B4-BE49-F238E27FC236}">
                <a16:creationId xmlns:a16="http://schemas.microsoft.com/office/drawing/2014/main" id="{CFB6DE54-45A8-4B89-A6EF-8BB05229D25D}"/>
              </a:ext>
            </a:extLst>
          </p:cNvPr>
          <p:cNvSpPr txBox="1"/>
          <p:nvPr/>
        </p:nvSpPr>
        <p:spPr>
          <a:xfrm>
            <a:off x="1886591" y="2785721"/>
            <a:ext cx="8069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Drill rod</a:t>
            </a:r>
          </a:p>
        </p:txBody>
      </p:sp>
      <p:pic>
        <p:nvPicPr>
          <p:cNvPr id="31" name="Picture 9">
            <a:extLst>
              <a:ext uri="{FF2B5EF4-FFF2-40B4-BE49-F238E27FC236}">
                <a16:creationId xmlns:a16="http://schemas.microsoft.com/office/drawing/2014/main" id="{DD124DD5-2E22-48C3-AF30-DE97E64869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1748674"/>
            <a:ext cx="2821019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ruta 31">
            <a:extLst>
              <a:ext uri="{FF2B5EF4-FFF2-40B4-BE49-F238E27FC236}">
                <a16:creationId xmlns:a16="http://schemas.microsoft.com/office/drawing/2014/main" id="{0F1C6E17-022F-4DC9-8A93-5A237C8FC09D}"/>
              </a:ext>
            </a:extLst>
          </p:cNvPr>
          <p:cNvSpPr txBox="1"/>
          <p:nvPr/>
        </p:nvSpPr>
        <p:spPr>
          <a:xfrm>
            <a:off x="5580112" y="3673145"/>
            <a:ext cx="20042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High Pressure Pump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78AB7321-7A69-49BA-BC63-4534DF71F3F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15240">
            <a:off x="3668770" y="3116826"/>
            <a:ext cx="733014" cy="672462"/>
          </a:xfrm>
          <a:prstGeom prst="rect">
            <a:avLst/>
          </a:prstGeom>
        </p:spPr>
      </p:pic>
      <p:sp>
        <p:nvSpPr>
          <p:cNvPr id="18" name="textruta 17">
            <a:extLst>
              <a:ext uri="{FF2B5EF4-FFF2-40B4-BE49-F238E27FC236}">
                <a16:creationId xmlns:a16="http://schemas.microsoft.com/office/drawing/2014/main" id="{724DFA53-6D02-4D71-BEA3-5139604E75D6}"/>
              </a:ext>
            </a:extLst>
          </p:cNvPr>
          <p:cNvSpPr txBox="1"/>
          <p:nvPr/>
        </p:nvSpPr>
        <p:spPr>
          <a:xfrm>
            <a:off x="4055011" y="3701851"/>
            <a:ext cx="7330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OWD</a:t>
            </a:r>
          </a:p>
        </p:txBody>
      </p:sp>
      <p:grpSp>
        <p:nvGrpSpPr>
          <p:cNvPr id="7" name="Grupp 6">
            <a:extLst>
              <a:ext uri="{FF2B5EF4-FFF2-40B4-BE49-F238E27FC236}">
                <a16:creationId xmlns:a16="http://schemas.microsoft.com/office/drawing/2014/main" id="{BE066329-6CBF-4327-95C7-261238318AB2}"/>
              </a:ext>
            </a:extLst>
          </p:cNvPr>
          <p:cNvGrpSpPr/>
          <p:nvPr/>
        </p:nvGrpSpPr>
        <p:grpSpPr>
          <a:xfrm>
            <a:off x="6714274" y="4421346"/>
            <a:ext cx="1338869" cy="550152"/>
            <a:chOff x="4243630" y="3015551"/>
            <a:chExt cx="1151584" cy="358159"/>
          </a:xfrm>
        </p:grpSpPr>
        <p:sp>
          <p:nvSpPr>
            <p:cNvPr id="39" name="Rektangel: rundade hörn 38">
              <a:extLst>
                <a:ext uri="{FF2B5EF4-FFF2-40B4-BE49-F238E27FC236}">
                  <a16:creationId xmlns:a16="http://schemas.microsoft.com/office/drawing/2014/main" id="{4B17A43F-EC76-432B-82C6-00A39FFA7C47}"/>
                </a:ext>
              </a:extLst>
            </p:cNvPr>
            <p:cNvSpPr/>
            <p:nvPr/>
          </p:nvSpPr>
          <p:spPr>
            <a:xfrm>
              <a:off x="4243630" y="3015551"/>
              <a:ext cx="1046025" cy="283517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textruta 4">
              <a:extLst>
                <a:ext uri="{FF2B5EF4-FFF2-40B4-BE49-F238E27FC236}">
                  <a16:creationId xmlns:a16="http://schemas.microsoft.com/office/drawing/2014/main" id="{DE06BD77-68BC-4408-BC73-6B9B8FC82001}"/>
                </a:ext>
              </a:extLst>
            </p:cNvPr>
            <p:cNvSpPr txBox="1"/>
            <p:nvPr/>
          </p:nvSpPr>
          <p:spPr>
            <a:xfrm>
              <a:off x="4350094" y="3065933"/>
              <a:ext cx="10451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/>
                <a:t>Education</a:t>
              </a:r>
            </a:p>
          </p:txBody>
        </p:sp>
      </p:grpSp>
      <p:grpSp>
        <p:nvGrpSpPr>
          <p:cNvPr id="8" name="Grupp 7">
            <a:extLst>
              <a:ext uri="{FF2B5EF4-FFF2-40B4-BE49-F238E27FC236}">
                <a16:creationId xmlns:a16="http://schemas.microsoft.com/office/drawing/2014/main" id="{52EC7733-AA71-464C-8CB6-420BD63AB1AD}"/>
              </a:ext>
            </a:extLst>
          </p:cNvPr>
          <p:cNvGrpSpPr/>
          <p:nvPr/>
        </p:nvGrpSpPr>
        <p:grpSpPr>
          <a:xfrm>
            <a:off x="4783607" y="4452825"/>
            <a:ext cx="1731330" cy="487194"/>
            <a:chOff x="4236845" y="3375101"/>
            <a:chExt cx="1661322" cy="344517"/>
          </a:xfrm>
        </p:grpSpPr>
        <p:sp>
          <p:nvSpPr>
            <p:cNvPr id="38" name="Rektangel: rundade hörn 37">
              <a:extLst>
                <a:ext uri="{FF2B5EF4-FFF2-40B4-BE49-F238E27FC236}">
                  <a16:creationId xmlns:a16="http://schemas.microsoft.com/office/drawing/2014/main" id="{57D395E8-811F-4FEA-82BD-472C96519820}"/>
                </a:ext>
              </a:extLst>
            </p:cNvPr>
            <p:cNvSpPr/>
            <p:nvPr/>
          </p:nvSpPr>
          <p:spPr>
            <a:xfrm>
              <a:off x="4236845" y="3375101"/>
              <a:ext cx="1631299" cy="294233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textruta 32">
              <a:extLst>
                <a:ext uri="{FF2B5EF4-FFF2-40B4-BE49-F238E27FC236}">
                  <a16:creationId xmlns:a16="http://schemas.microsoft.com/office/drawing/2014/main" id="{34793D42-029E-43BC-A50B-B0EACA29F6CC}"/>
                </a:ext>
              </a:extLst>
            </p:cNvPr>
            <p:cNvSpPr txBox="1"/>
            <p:nvPr/>
          </p:nvSpPr>
          <p:spPr>
            <a:xfrm>
              <a:off x="4301479" y="3411841"/>
              <a:ext cx="15966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/>
                <a:t>Technical support</a:t>
              </a:r>
            </a:p>
          </p:txBody>
        </p:sp>
      </p:grpSp>
      <p:grpSp>
        <p:nvGrpSpPr>
          <p:cNvPr id="9" name="Grupp 8">
            <a:extLst>
              <a:ext uri="{FF2B5EF4-FFF2-40B4-BE49-F238E27FC236}">
                <a16:creationId xmlns:a16="http://schemas.microsoft.com/office/drawing/2014/main" id="{AF66F726-04CD-4D2B-9317-6A45527003F2}"/>
              </a:ext>
            </a:extLst>
          </p:cNvPr>
          <p:cNvGrpSpPr/>
          <p:nvPr/>
        </p:nvGrpSpPr>
        <p:grpSpPr>
          <a:xfrm>
            <a:off x="563562" y="4444990"/>
            <a:ext cx="1888249" cy="435238"/>
            <a:chOff x="4238193" y="3398068"/>
            <a:chExt cx="1800199" cy="307777"/>
          </a:xfrm>
        </p:grpSpPr>
        <p:sp>
          <p:nvSpPr>
            <p:cNvPr id="37" name="Rektangel: rundade hörn 36">
              <a:extLst>
                <a:ext uri="{FF2B5EF4-FFF2-40B4-BE49-F238E27FC236}">
                  <a16:creationId xmlns:a16="http://schemas.microsoft.com/office/drawing/2014/main" id="{A78F335E-792F-444E-82D7-95CBD5F1B9E6}"/>
                </a:ext>
              </a:extLst>
            </p:cNvPr>
            <p:cNvSpPr/>
            <p:nvPr/>
          </p:nvSpPr>
          <p:spPr>
            <a:xfrm>
              <a:off x="4238193" y="3398068"/>
              <a:ext cx="1800199" cy="307777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textruta 33">
              <a:extLst>
                <a:ext uri="{FF2B5EF4-FFF2-40B4-BE49-F238E27FC236}">
                  <a16:creationId xmlns:a16="http://schemas.microsoft.com/office/drawing/2014/main" id="{A169A795-D2E8-42BC-B7BF-6B6E07DCBBF6}"/>
                </a:ext>
              </a:extLst>
            </p:cNvPr>
            <p:cNvSpPr txBox="1"/>
            <p:nvPr/>
          </p:nvSpPr>
          <p:spPr>
            <a:xfrm>
              <a:off x="4364699" y="3445888"/>
              <a:ext cx="1652639" cy="2176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/>
                <a:t>Surveying system</a:t>
              </a:r>
            </a:p>
          </p:txBody>
        </p:sp>
      </p:grpSp>
      <p:grpSp>
        <p:nvGrpSpPr>
          <p:cNvPr id="10" name="Grupp 9">
            <a:extLst>
              <a:ext uri="{FF2B5EF4-FFF2-40B4-BE49-F238E27FC236}">
                <a16:creationId xmlns:a16="http://schemas.microsoft.com/office/drawing/2014/main" id="{EB61ED63-2C6A-4E59-A48C-DFD27DC5E5F4}"/>
              </a:ext>
            </a:extLst>
          </p:cNvPr>
          <p:cNvGrpSpPr/>
          <p:nvPr/>
        </p:nvGrpSpPr>
        <p:grpSpPr>
          <a:xfrm>
            <a:off x="2651149" y="4445033"/>
            <a:ext cx="1933120" cy="435238"/>
            <a:chOff x="4236845" y="4179601"/>
            <a:chExt cx="1800199" cy="275102"/>
          </a:xfrm>
        </p:grpSpPr>
        <p:sp>
          <p:nvSpPr>
            <p:cNvPr id="36" name="Rektangel: rundade hörn 35">
              <a:extLst>
                <a:ext uri="{FF2B5EF4-FFF2-40B4-BE49-F238E27FC236}">
                  <a16:creationId xmlns:a16="http://schemas.microsoft.com/office/drawing/2014/main" id="{280F3ECC-C6B1-47E9-88BE-47E3BB654FCA}"/>
                </a:ext>
              </a:extLst>
            </p:cNvPr>
            <p:cNvSpPr/>
            <p:nvPr/>
          </p:nvSpPr>
          <p:spPr>
            <a:xfrm>
              <a:off x="4236845" y="4179601"/>
              <a:ext cx="1800199" cy="275102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textruta 34">
              <a:extLst>
                <a:ext uri="{FF2B5EF4-FFF2-40B4-BE49-F238E27FC236}">
                  <a16:creationId xmlns:a16="http://schemas.microsoft.com/office/drawing/2014/main" id="{2EE12104-1713-405F-AADF-FABCE74DFF32}"/>
                </a:ext>
              </a:extLst>
            </p:cNvPr>
            <p:cNvSpPr txBox="1"/>
            <p:nvPr/>
          </p:nvSpPr>
          <p:spPr>
            <a:xfrm>
              <a:off x="4441933" y="4222301"/>
              <a:ext cx="1498017" cy="1945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/>
                <a:t>Hammer service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3273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Underrubrik 2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1600" dirty="0"/>
              <a:t>www.wassara.com</a:t>
            </a:r>
          </a:p>
        </p:txBody>
      </p:sp>
      <p:sp>
        <p:nvSpPr>
          <p:cNvPr id="22" name="Rubrik 21"/>
          <p:cNvSpPr>
            <a:spLocks noGrp="1"/>
          </p:cNvSpPr>
          <p:nvPr>
            <p:ph type="ctrTitle"/>
          </p:nvPr>
        </p:nvSpPr>
        <p:spPr>
          <a:xfrm>
            <a:off x="3242343" y="1991348"/>
            <a:ext cx="2659318" cy="457818"/>
          </a:xfrm>
        </p:spPr>
        <p:txBody>
          <a:bodyPr/>
          <a:lstStyle/>
          <a:p>
            <a:r>
              <a:rPr lang="en-GB" dirty="0">
                <a:solidFill>
                  <a:schemeClr val="accent1"/>
                </a:solidFill>
              </a:rPr>
              <a:t>THANK YOU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ontent Placeholder 1">
            <a:extLst>
              <a:ext uri="{FF2B5EF4-FFF2-40B4-BE49-F238E27FC236}">
                <a16:creationId xmlns:a16="http://schemas.microsoft.com/office/drawing/2014/main" id="{DD88A2CA-CB57-438F-B79D-76CB6C9968CB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3779912" y="2129214"/>
            <a:ext cx="3271192" cy="1525739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/>
              <a:t>4 300 employees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/>
              <a:t>Sales, BSEK 31,3 (BEUR 3,1)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kern="0" dirty="0">
                <a:latin typeface="Arial" pitchFamily="34" charset="0"/>
                <a:cs typeface="Arial" pitchFamily="34" charset="0"/>
              </a:rPr>
              <a:t>World leader in underground mining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kern="0" dirty="0">
                <a:latin typeface="Arial" pitchFamily="34" charset="0"/>
                <a:cs typeface="Arial" pitchFamily="34" charset="0"/>
              </a:rPr>
              <a:t>90% of the EU’s iron ore production</a:t>
            </a:r>
          </a:p>
          <a:p>
            <a:endParaRPr lang="en-GB" dirty="0"/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B5D7A164-7597-4BA3-AE8C-0DE29BE27D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9556" y="2129214"/>
            <a:ext cx="3137515" cy="3190810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/>
              <a:t>60 employees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/>
              <a:t>Sales about 140 MSEK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/>
              <a:t>Headquarters in Stockholm with R&amp;D ,manufacturing and sales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/>
              <a:t>Drilling Technology </a:t>
            </a:r>
            <a:r>
              <a:rPr lang="en-GB" dirty="0" err="1"/>
              <a:t>Center</a:t>
            </a:r>
            <a:r>
              <a:rPr lang="en-GB" dirty="0"/>
              <a:t> in Malmberget, Sweden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/>
              <a:t>Distributors in 23 countries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/>
              <a:t>Focus; Ground Engineering, Tunnel, Dams, Mining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/>
              <a:t>ISO certified 9001 &amp; 14001</a:t>
            </a:r>
          </a:p>
          <a:p>
            <a:endParaRPr lang="en-GB" dirty="0"/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EF38F817-08E4-4247-8CAE-8280D489D00A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539556" y="1651535"/>
            <a:ext cx="2408400" cy="215444"/>
          </a:xfrm>
        </p:spPr>
        <p:txBody>
          <a:bodyPr/>
          <a:lstStyle/>
          <a:p>
            <a:r>
              <a:rPr lang="en-GB" dirty="0"/>
              <a:t>LKAB </a:t>
            </a:r>
            <a:r>
              <a:rPr lang="en-GB" dirty="0" err="1"/>
              <a:t>Wassara</a:t>
            </a:r>
            <a:endParaRPr lang="en-GB" dirty="0"/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A7BC8172-DE82-42CB-9C6E-EC971030E6D7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3893096" y="1727449"/>
            <a:ext cx="2408400" cy="215444"/>
          </a:xfrm>
        </p:spPr>
        <p:txBody>
          <a:bodyPr/>
          <a:lstStyle/>
          <a:p>
            <a:r>
              <a:rPr lang="en-GB" dirty="0"/>
              <a:t>Part of the LKAB group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301DBF0E-C57B-44B2-964C-F6FB5152B5B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1553" y="433759"/>
            <a:ext cx="3534903" cy="1369774"/>
          </a:xfrm>
          <a:prstGeom prst="rect">
            <a:avLst/>
          </a:prstGeom>
          <a:noFill/>
          <a:effectLst/>
        </p:spPr>
      </p:pic>
      <p:sp>
        <p:nvSpPr>
          <p:cNvPr id="6" name="Rubrik 5"/>
          <p:cNvSpPr>
            <a:spLocks noGrp="1"/>
          </p:cNvSpPr>
          <p:nvPr>
            <p:ph type="title"/>
          </p:nvPr>
        </p:nvSpPr>
        <p:spPr>
          <a:xfrm>
            <a:off x="647700" y="361417"/>
            <a:ext cx="7848600" cy="553998"/>
          </a:xfrm>
        </p:spPr>
        <p:txBody>
          <a:bodyPr wrap="square" anchor="t">
            <a:normAutofit/>
          </a:bodyPr>
          <a:lstStyle/>
          <a:p>
            <a:r>
              <a:rPr lang="en-GB" dirty="0"/>
              <a:t>LKAB Wassara</a:t>
            </a:r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D79D4D8F-40B7-4454-A2B1-FB0B16A761D7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647700" y="900000"/>
            <a:ext cx="7848600" cy="435239"/>
          </a:xfrm>
        </p:spPr>
        <p:txBody>
          <a:bodyPr/>
          <a:lstStyle/>
          <a:p>
            <a:r>
              <a:rPr lang="en-GB" dirty="0"/>
              <a:t>Over 30 years of experience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0069D32B-FB2C-41A9-96F0-113D9402070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5856" y="1433007"/>
            <a:ext cx="5327946" cy="2064579"/>
          </a:xfrm>
          <a:prstGeom prst="rect">
            <a:avLst/>
          </a:prstGeom>
          <a:noFill/>
          <a:effectLst/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22B8E463-165C-457B-88B6-0DB48BE7B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361417"/>
            <a:ext cx="7848600" cy="553998"/>
          </a:xfrm>
        </p:spPr>
        <p:txBody>
          <a:bodyPr vert="horz" wrap="square" lIns="0" tIns="0" rIns="0" bIns="0" rtlCol="0" anchor="t">
            <a:normAutofit/>
          </a:bodyPr>
          <a:lstStyle/>
          <a:p>
            <a:r>
              <a:rPr lang="en-GB" b="1" kern="1200" dirty="0">
                <a:latin typeface="+mj-lt"/>
                <a:ea typeface="+mj-ea"/>
                <a:cs typeface="+mj-cs"/>
              </a:rPr>
              <a:t>Wassara distributors</a:t>
            </a: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D2353956-A4E2-4F5F-B43C-0F54F1EB9917}"/>
              </a:ext>
            </a:extLst>
          </p:cNvPr>
          <p:cNvSpPr txBox="1">
            <a:spLocks/>
          </p:cNvSpPr>
          <p:nvPr/>
        </p:nvSpPr>
        <p:spPr>
          <a:xfrm>
            <a:off x="647700" y="900000"/>
            <a:ext cx="7848600" cy="435239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5000"/>
              </a:lnSpc>
              <a:spcBef>
                <a:spcPts val="800"/>
              </a:spcBef>
              <a:buFont typeface="Arial" pitchFamily="34" charset="0"/>
              <a:buNone/>
              <a:defRPr lang="sv-SE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1763" indent="-131763" algn="l" defTabSz="914400" rtl="0" eaLnBrk="1" latinLnBrk="0" hangingPunct="1">
              <a:lnSpc>
                <a:spcPct val="105000"/>
              </a:lnSpc>
              <a:spcBef>
                <a:spcPts val="800"/>
              </a:spcBef>
              <a:buFont typeface="Arial" pitchFamily="34" charset="0"/>
              <a:buChar char="•"/>
              <a:defRPr lang="sv-SE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3525" indent="-131763" algn="l" defTabSz="914400" rtl="0" eaLnBrk="1" latinLnBrk="0" hangingPunct="1">
              <a:lnSpc>
                <a:spcPct val="105000"/>
              </a:lnSpc>
              <a:spcBef>
                <a:spcPts val="400"/>
              </a:spcBef>
              <a:spcAft>
                <a:spcPts val="600"/>
              </a:spcAft>
              <a:buFont typeface="Arial" pitchFamily="34" charset="0"/>
              <a:buChar char="−"/>
              <a:defRPr lang="sv-SE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47675" indent="-139700" algn="l" defTabSz="914400" rtl="0" eaLnBrk="1" latinLnBrk="0" hangingPunct="1">
              <a:lnSpc>
                <a:spcPct val="105000"/>
              </a:lnSpc>
              <a:spcBef>
                <a:spcPts val="200"/>
              </a:spcBef>
              <a:spcAft>
                <a:spcPts val="400"/>
              </a:spcAft>
              <a:buFont typeface="Arial" pitchFamily="34" charset="0"/>
              <a:buChar char="−"/>
              <a:defRPr lang="sv-S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139700" algn="l" defTabSz="914400" rtl="0" eaLnBrk="1" latinLnBrk="0" hangingPunct="1">
              <a:lnSpc>
                <a:spcPct val="105000"/>
              </a:lnSpc>
              <a:spcBef>
                <a:spcPts val="200"/>
              </a:spcBef>
              <a:spcAft>
                <a:spcPts val="400"/>
              </a:spcAft>
              <a:buFont typeface="Arial" pitchFamily="34" charset="0"/>
              <a:buChar char="−"/>
              <a:defRPr lang="sv-SE" sz="1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sv-SE" sz="2000" kern="120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All over the world</a:t>
            </a:r>
          </a:p>
        </p:txBody>
      </p:sp>
      <p:pic>
        <p:nvPicPr>
          <p:cNvPr id="6" name="Bildobjekt 5" descr="En bild som visar text&#10;&#10;Automatiskt genererad beskrivning">
            <a:extLst>
              <a:ext uri="{FF2B5EF4-FFF2-40B4-BE49-F238E27FC236}">
                <a16:creationId xmlns:a16="http://schemas.microsoft.com/office/drawing/2014/main" id="{79E6E03B-A51F-4004-8B9C-6594F98E16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621" y="2497460"/>
            <a:ext cx="455193" cy="327738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E13C9DB4-AD48-49B4-BD3A-6249471BD22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621" y="3444829"/>
            <a:ext cx="728246" cy="231189"/>
          </a:xfrm>
          <a:prstGeom prst="rect">
            <a:avLst/>
          </a:prstGeom>
        </p:spPr>
      </p:pic>
      <p:pic>
        <p:nvPicPr>
          <p:cNvPr id="11" name="Bildobjekt 10" descr="En bild som visar text, enhet&#10;&#10;Automatiskt genererad beskrivning">
            <a:extLst>
              <a:ext uri="{FF2B5EF4-FFF2-40B4-BE49-F238E27FC236}">
                <a16:creationId xmlns:a16="http://schemas.microsoft.com/office/drawing/2014/main" id="{B24D0FFE-C98A-40DB-BCC3-BFBFA2ABEE8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489"/>
          <a:stretch/>
        </p:blipFill>
        <p:spPr>
          <a:xfrm>
            <a:off x="646621" y="4225652"/>
            <a:ext cx="992588" cy="235926"/>
          </a:xfrm>
          <a:prstGeom prst="rect">
            <a:avLst/>
          </a:prstGeom>
        </p:spPr>
      </p:pic>
      <p:pic>
        <p:nvPicPr>
          <p:cNvPr id="13" name="Bildobjekt 12">
            <a:extLst>
              <a:ext uri="{FF2B5EF4-FFF2-40B4-BE49-F238E27FC236}">
                <a16:creationId xmlns:a16="http://schemas.microsoft.com/office/drawing/2014/main" id="{3BC70CE8-E136-4DA9-AE46-F961535DF6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621" y="4989404"/>
            <a:ext cx="1061772" cy="169485"/>
          </a:xfrm>
          <a:prstGeom prst="rect">
            <a:avLst/>
          </a:prstGeom>
        </p:spPr>
      </p:pic>
      <p:pic>
        <p:nvPicPr>
          <p:cNvPr id="15" name="Bildobjekt 14" descr="En bild som visar text&#10;&#10;Automatiskt genererad beskrivning">
            <a:extLst>
              <a:ext uri="{FF2B5EF4-FFF2-40B4-BE49-F238E27FC236}">
                <a16:creationId xmlns:a16="http://schemas.microsoft.com/office/drawing/2014/main" id="{3F41FACF-275F-48D3-A77A-8D95AAAC1AE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621" y="3793604"/>
            <a:ext cx="1007466" cy="302240"/>
          </a:xfrm>
          <a:prstGeom prst="rect">
            <a:avLst/>
          </a:prstGeom>
        </p:spPr>
      </p:pic>
      <p:pic>
        <p:nvPicPr>
          <p:cNvPr id="17" name="Bildobjekt 16" descr="En bild som visar text, clipart&#10;&#10;Automatiskt genererad beskrivning">
            <a:extLst>
              <a:ext uri="{FF2B5EF4-FFF2-40B4-BE49-F238E27FC236}">
                <a16:creationId xmlns:a16="http://schemas.microsoft.com/office/drawing/2014/main" id="{2AB7B753-0155-44E4-9116-8A6738F1AD8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569" y="2511951"/>
            <a:ext cx="930424" cy="302240"/>
          </a:xfrm>
          <a:prstGeom prst="rect">
            <a:avLst/>
          </a:prstGeom>
        </p:spPr>
      </p:pic>
      <p:pic>
        <p:nvPicPr>
          <p:cNvPr id="19" name="Bildobjekt 18" descr="En bild som visar text&#10;&#10;Automatiskt genererad beskrivning">
            <a:extLst>
              <a:ext uri="{FF2B5EF4-FFF2-40B4-BE49-F238E27FC236}">
                <a16:creationId xmlns:a16="http://schemas.microsoft.com/office/drawing/2014/main" id="{15FFAFC3-8F62-40A4-894E-78B66FCEA7A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569" y="3399923"/>
            <a:ext cx="873856" cy="233028"/>
          </a:xfrm>
          <a:prstGeom prst="rect">
            <a:avLst/>
          </a:prstGeom>
        </p:spPr>
      </p:pic>
      <p:pic>
        <p:nvPicPr>
          <p:cNvPr id="23" name="Bildobjekt 22" descr="En bild som visar text&#10;&#10;Automatiskt genererad beskrivning">
            <a:extLst>
              <a:ext uri="{FF2B5EF4-FFF2-40B4-BE49-F238E27FC236}">
                <a16:creationId xmlns:a16="http://schemas.microsoft.com/office/drawing/2014/main" id="{2A58EF91-F00F-426F-A266-E1CE84846E7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569" y="4259847"/>
            <a:ext cx="714706" cy="217270"/>
          </a:xfrm>
          <a:prstGeom prst="rect">
            <a:avLst/>
          </a:prstGeom>
        </p:spPr>
      </p:pic>
      <p:pic>
        <p:nvPicPr>
          <p:cNvPr id="25" name="Bildobjekt 24" descr="En bild som visar text, clipart&#10;&#10;Automatiskt genererad beskrivning">
            <a:extLst>
              <a:ext uri="{FF2B5EF4-FFF2-40B4-BE49-F238E27FC236}">
                <a16:creationId xmlns:a16="http://schemas.microsoft.com/office/drawing/2014/main" id="{A2684CB8-C267-4FA9-8FA3-6775C503CE9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413" y="3804904"/>
            <a:ext cx="707778" cy="235926"/>
          </a:xfrm>
          <a:prstGeom prst="rect">
            <a:avLst/>
          </a:prstGeom>
        </p:spPr>
      </p:pic>
      <p:pic>
        <p:nvPicPr>
          <p:cNvPr id="27" name="Bildobjekt 26">
            <a:extLst>
              <a:ext uri="{FF2B5EF4-FFF2-40B4-BE49-F238E27FC236}">
                <a16:creationId xmlns:a16="http://schemas.microsoft.com/office/drawing/2014/main" id="{E2B3624E-4DA1-4F6A-AC4F-ADC55B3D613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413" y="4945732"/>
            <a:ext cx="707778" cy="256830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9CD6AC26-8AD9-4E67-85EA-71D5319DB75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413" y="4112838"/>
            <a:ext cx="1515619" cy="343540"/>
          </a:xfrm>
          <a:prstGeom prst="rect">
            <a:avLst/>
          </a:prstGeom>
        </p:spPr>
      </p:pic>
      <p:pic>
        <p:nvPicPr>
          <p:cNvPr id="10" name="Bildobjekt 9" descr="En bild som visar text&#10;&#10;Automatiskt genererad beskrivning">
            <a:extLst>
              <a:ext uri="{FF2B5EF4-FFF2-40B4-BE49-F238E27FC236}">
                <a16:creationId xmlns:a16="http://schemas.microsoft.com/office/drawing/2014/main" id="{79B1B856-61DC-4607-8B4B-043F2A04983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413" y="4544886"/>
            <a:ext cx="1171470" cy="309002"/>
          </a:xfrm>
          <a:prstGeom prst="rect">
            <a:avLst/>
          </a:prstGeom>
        </p:spPr>
      </p:pic>
      <p:pic>
        <p:nvPicPr>
          <p:cNvPr id="14" name="Bildobjekt 13">
            <a:extLst>
              <a:ext uri="{FF2B5EF4-FFF2-40B4-BE49-F238E27FC236}">
                <a16:creationId xmlns:a16="http://schemas.microsoft.com/office/drawing/2014/main" id="{15B1309C-760D-49BC-B7DE-449C5A5BA4B5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621" y="1698480"/>
            <a:ext cx="796129" cy="222916"/>
          </a:xfrm>
          <a:prstGeom prst="rect">
            <a:avLst/>
          </a:prstGeom>
        </p:spPr>
      </p:pic>
      <p:pic>
        <p:nvPicPr>
          <p:cNvPr id="18" name="Bildobjekt 17" descr="En bild som visar text&#10;&#10;Automatiskt genererad beskrivning">
            <a:extLst>
              <a:ext uri="{FF2B5EF4-FFF2-40B4-BE49-F238E27FC236}">
                <a16:creationId xmlns:a16="http://schemas.microsoft.com/office/drawing/2014/main" id="{9F02C830-5F26-4239-8E8B-F3D3ECBC620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621" y="2916292"/>
            <a:ext cx="723261" cy="416939"/>
          </a:xfrm>
          <a:prstGeom prst="rect">
            <a:avLst/>
          </a:prstGeom>
        </p:spPr>
      </p:pic>
      <p:pic>
        <p:nvPicPr>
          <p:cNvPr id="22" name="Bildobjekt 21" descr="En bild som visar text, clipart&#10;&#10;Automatiskt genererad beskrivning">
            <a:extLst>
              <a:ext uri="{FF2B5EF4-FFF2-40B4-BE49-F238E27FC236}">
                <a16:creationId xmlns:a16="http://schemas.microsoft.com/office/drawing/2014/main" id="{B9B9D556-EB2F-41A9-AE85-D3597C38EC87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569" y="2065412"/>
            <a:ext cx="813765" cy="276681"/>
          </a:xfrm>
          <a:prstGeom prst="rect">
            <a:avLst/>
          </a:prstGeom>
        </p:spPr>
      </p:pic>
      <p:pic>
        <p:nvPicPr>
          <p:cNvPr id="26" name="Bildobjekt 25">
            <a:extLst>
              <a:ext uri="{FF2B5EF4-FFF2-40B4-BE49-F238E27FC236}">
                <a16:creationId xmlns:a16="http://schemas.microsoft.com/office/drawing/2014/main" id="{CF0CC9E1-7E99-4FD3-A8B3-5A7247DEBF6A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413" y="3399923"/>
            <a:ext cx="579822" cy="241240"/>
          </a:xfrm>
          <a:prstGeom prst="rect">
            <a:avLst/>
          </a:prstGeom>
        </p:spPr>
      </p:pic>
      <p:pic>
        <p:nvPicPr>
          <p:cNvPr id="29" name="Bildobjekt 28">
            <a:extLst>
              <a:ext uri="{FF2B5EF4-FFF2-40B4-BE49-F238E27FC236}">
                <a16:creationId xmlns:a16="http://schemas.microsoft.com/office/drawing/2014/main" id="{F19E857F-CA5B-4BF5-A46D-4D74E7E81EA1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569" y="4981173"/>
            <a:ext cx="668605" cy="244298"/>
          </a:xfrm>
          <a:prstGeom prst="rect">
            <a:avLst/>
          </a:prstGeom>
        </p:spPr>
      </p:pic>
      <p:pic>
        <p:nvPicPr>
          <p:cNvPr id="31" name="Bildobjekt 30" descr="En bild som visar text, clipart&#10;&#10;Automatiskt genererad beskrivning">
            <a:extLst>
              <a:ext uri="{FF2B5EF4-FFF2-40B4-BE49-F238E27FC236}">
                <a16:creationId xmlns:a16="http://schemas.microsoft.com/office/drawing/2014/main" id="{1A561DFF-EF87-440A-94C7-B0F9402FC899}"/>
              </a:ext>
            </a:extLst>
          </p:cNvPr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18" r="22001"/>
          <a:stretch/>
        </p:blipFill>
        <p:spPr>
          <a:xfrm>
            <a:off x="2090569" y="3685029"/>
            <a:ext cx="929252" cy="522740"/>
          </a:xfrm>
          <a:prstGeom prst="rect">
            <a:avLst/>
          </a:prstGeom>
        </p:spPr>
      </p:pic>
      <p:pic>
        <p:nvPicPr>
          <p:cNvPr id="33" name="Bildobjekt 32">
            <a:extLst>
              <a:ext uri="{FF2B5EF4-FFF2-40B4-BE49-F238E27FC236}">
                <a16:creationId xmlns:a16="http://schemas.microsoft.com/office/drawing/2014/main" id="{2C1A3E91-2216-4138-81ED-B4ADCF45BCDC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621" y="1993404"/>
            <a:ext cx="813765" cy="457742"/>
          </a:xfrm>
          <a:prstGeom prst="rect">
            <a:avLst/>
          </a:prstGeom>
        </p:spPr>
      </p:pic>
      <p:pic>
        <p:nvPicPr>
          <p:cNvPr id="35" name="Bildobjekt 34">
            <a:extLst>
              <a:ext uri="{FF2B5EF4-FFF2-40B4-BE49-F238E27FC236}">
                <a16:creationId xmlns:a16="http://schemas.microsoft.com/office/drawing/2014/main" id="{C070497E-F4F6-4EBA-B720-CEA4214BEBE7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4021" y="1668126"/>
            <a:ext cx="1054404" cy="332873"/>
          </a:xfrm>
          <a:prstGeom prst="rect">
            <a:avLst/>
          </a:prstGeom>
        </p:spPr>
      </p:pic>
      <p:pic>
        <p:nvPicPr>
          <p:cNvPr id="37" name="Bildobjekt 36">
            <a:extLst>
              <a:ext uri="{FF2B5EF4-FFF2-40B4-BE49-F238E27FC236}">
                <a16:creationId xmlns:a16="http://schemas.microsoft.com/office/drawing/2014/main" id="{3C7EB76A-C22D-4D2C-964C-D3F495573B4B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569" y="2839710"/>
            <a:ext cx="969263" cy="484632"/>
          </a:xfrm>
          <a:prstGeom prst="rect">
            <a:avLst/>
          </a:prstGeom>
        </p:spPr>
      </p:pic>
      <p:pic>
        <p:nvPicPr>
          <p:cNvPr id="39" name="Bildobjekt 38">
            <a:extLst>
              <a:ext uri="{FF2B5EF4-FFF2-40B4-BE49-F238E27FC236}">
                <a16:creationId xmlns:a16="http://schemas.microsoft.com/office/drawing/2014/main" id="{808CAD7C-7794-438D-AF3B-B87FE9745C9A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569" y="4669468"/>
            <a:ext cx="806648" cy="239697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75DD1273-812B-453F-83E0-5D1515C38437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621" y="4548647"/>
            <a:ext cx="477080" cy="366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48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ubrik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major customers</a:t>
            </a:r>
          </a:p>
        </p:txBody>
      </p:sp>
      <p:sp>
        <p:nvSpPr>
          <p:cNvPr id="12" name="Platshållare för text 11"/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r>
              <a:rPr lang="en-US" dirty="0"/>
              <a:t>Using Wassara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4758" y="1611992"/>
            <a:ext cx="942677" cy="39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 descr="logo treviicos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7173" y="2259757"/>
            <a:ext cx="997848" cy="326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0368" y="2835617"/>
            <a:ext cx="931457" cy="340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3" descr="http://www.advancedconstructiontechniques.com/images/log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6635" y="3921410"/>
            <a:ext cx="498924" cy="498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Nicholson Construction Company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7179" y="4598194"/>
            <a:ext cx="577835" cy="344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9" descr="Condon-Johnson &amp; Associates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50055" y="2282659"/>
            <a:ext cx="1223012" cy="280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5" descr="Layne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00034" y="2877161"/>
            <a:ext cx="923055" cy="257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7" descr="Schanbel Logo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56516" y="3370082"/>
            <a:ext cx="810090" cy="360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9" descr="Home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9296" y="1649214"/>
            <a:ext cx="1261934" cy="288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http://www.bauerfoundations.com/export/sites/www.coastalcaisson.com/images/BAUER_Foundation.jpg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44617" y="2261951"/>
            <a:ext cx="911292" cy="32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http://www.porr.at/uploads/media/logo_porr_90.png"/>
          <p:cNvPicPr>
            <a:picLocks noChangeAspect="1" noChangeArrowheads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77020" y="2793103"/>
            <a:ext cx="646485" cy="485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Lemminkäinen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13784" y="3431924"/>
            <a:ext cx="1152638" cy="298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8" descr="http://www.salini-impregilo.com/includes/img/logo_salinim_v2.png"/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90623" y="4611909"/>
            <a:ext cx="934403" cy="317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9"/>
          <p:cNvPicPr>
            <a:picLocks noChangeAspect="1" noChangeArrowheads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1928" y="4049520"/>
            <a:ext cx="959265" cy="242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10"/>
          <p:cNvPicPr>
            <a:picLocks noChangeAspect="1" noChangeArrowheads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22481" y="2274235"/>
            <a:ext cx="1144428" cy="282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12" descr="Astaldi"/>
          <p:cNvPicPr>
            <a:picLocks noChangeAspect="1" noChangeArrowheads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46288" y="3965250"/>
            <a:ext cx="907947" cy="411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4" descr="Grupo Brasfond"/>
          <p:cNvPicPr>
            <a:picLocks noChangeAspect="1" noChangeArrowheads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87169" y="4600368"/>
            <a:ext cx="1026188" cy="340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6" descr="Go to start page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36845" y="4689707"/>
            <a:ext cx="1101722" cy="161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8" descr="To the start page"/>
          <p:cNvPicPr>
            <a:picLocks noChangeAspect="1" noChangeArrowheads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68664" y="1706139"/>
            <a:ext cx="1252065" cy="174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9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55567" y="1594626"/>
            <a:ext cx="1004512" cy="397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21" descr="logo soilmec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8801" y="2209428"/>
            <a:ext cx="738045" cy="426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3" descr="Keller Grundbau - Spezialtiefbau, Spezialtechnik Grundbau"/>
          <p:cNvPicPr>
            <a:picLocks noChangeAspect="1" noChangeArrowheads="1"/>
          </p:cNvPicPr>
          <p:nvPr/>
        </p:nvPicPr>
        <p:blipFill rotWithShape="1"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3405"/>
          <a:stretch/>
        </p:blipFill>
        <p:spPr bwMode="auto">
          <a:xfrm>
            <a:off x="5143108" y="2767195"/>
            <a:ext cx="829430" cy="477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4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88274" y="3343554"/>
            <a:ext cx="1139099" cy="413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26" descr="bild"/>
          <p:cNvPicPr>
            <a:picLocks noChangeAspect="1" noChangeArrowheads="1"/>
          </p:cNvPicPr>
          <p:nvPr/>
        </p:nvPicPr>
        <p:blipFill rotWithShape="1">
          <a:blip r:embed="rId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84066" y="3896469"/>
            <a:ext cx="547514" cy="548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8" descr="Logo"/>
          <p:cNvPicPr>
            <a:picLocks noChangeAspect="1" noChangeArrowheads="1"/>
          </p:cNvPicPr>
          <p:nvPr/>
        </p:nvPicPr>
        <p:blipFill>
          <a:blip r:embed="rId2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21704" y="2732762"/>
            <a:ext cx="545984" cy="545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30" descr="Pilotes Terratest"/>
          <p:cNvPicPr>
            <a:picLocks noChangeAspect="1" noChangeArrowheads="1"/>
          </p:cNvPicPr>
          <p:nvPr/>
        </p:nvPicPr>
        <p:blipFill>
          <a:blip r:embed="rId2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19006" y="3417444"/>
            <a:ext cx="951380" cy="265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32" descr="Aarsleff - Lägger grunden du behöver"/>
          <p:cNvPicPr>
            <a:picLocks noChangeAspect="1" noChangeArrowheads="1"/>
          </p:cNvPicPr>
          <p:nvPr/>
        </p:nvPicPr>
        <p:blipFill>
          <a:blip r:embed="rId2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9856" y="3960711"/>
            <a:ext cx="829678" cy="420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12" descr="Astaldi"/>
          <p:cNvPicPr>
            <a:picLocks noChangeAspect="1" noChangeArrowheads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0721" y="4564878"/>
            <a:ext cx="907947" cy="411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0780" y="3410224"/>
            <a:ext cx="1364813" cy="270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70680" y="1568220"/>
            <a:ext cx="1263097" cy="416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1342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>
            <a:extLst>
              <a:ext uri="{FF2B5EF4-FFF2-40B4-BE49-F238E27FC236}">
                <a16:creationId xmlns:a16="http://schemas.microsoft.com/office/drawing/2014/main" id="{A0A4C667-FC4D-4971-8EAC-8C5F02C890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572000" y="1845695"/>
            <a:ext cx="2702999" cy="2808312"/>
          </a:xfrm>
          <a:prstGeom prst="rect">
            <a:avLst/>
          </a:prstGeom>
          <a:noFill/>
          <a:ln w="136779">
            <a:solidFill>
              <a:schemeClr val="bg1"/>
            </a:solidFill>
          </a:ln>
          <a:effectLst>
            <a:outerShdw blurRad="101600" dist="254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Platshållare för innehåll 4">
            <a:extLst>
              <a:ext uri="{FF2B5EF4-FFF2-40B4-BE49-F238E27FC236}">
                <a16:creationId xmlns:a16="http://schemas.microsoft.com/office/drawing/2014/main" id="{5A33E2A7-6079-40B4-9A21-4731CDF8AB27}"/>
              </a:ext>
            </a:extLst>
          </p:cNvPr>
          <p:cNvSpPr txBox="1">
            <a:spLocks/>
          </p:cNvSpPr>
          <p:nvPr/>
        </p:nvSpPr>
        <p:spPr>
          <a:xfrm>
            <a:off x="755576" y="2089274"/>
            <a:ext cx="3096344" cy="2712442"/>
          </a:xfrm>
          <a:prstGeom prst="rect">
            <a:avLst/>
          </a:prstGeom>
          <a:solidFill>
            <a:schemeClr val="bg1"/>
          </a:solidFill>
          <a:effectLst>
            <a:outerShdw dist="12700" dir="10800000" algn="r" rotWithShape="0">
              <a:schemeClr val="tx1">
                <a:alpha val="20000"/>
              </a:schemeClr>
            </a:outerShdw>
          </a:effectLst>
        </p:spPr>
        <p:txBody>
          <a:bodyPr vert="horz" wrap="square" lIns="216000" tIns="72000" rIns="0" bIns="72000" rtlCol="0">
            <a:normAutofit/>
          </a:bodyPr>
          <a:lstStyle>
            <a:lvl1pPr marL="0" indent="0" algn="l" defTabSz="914400" rtl="0" eaLnBrk="1" latinLnBrk="0" hangingPunct="1">
              <a:lnSpc>
                <a:spcPct val="105000"/>
              </a:lnSpc>
              <a:spcBef>
                <a:spcPts val="800"/>
              </a:spcBef>
              <a:buFont typeface="Arial" pitchFamily="34" charset="0"/>
              <a:buNone/>
              <a:defRPr lang="sv-SE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1763" indent="-131763" algn="l" defTabSz="914400" rtl="0" eaLnBrk="1" latinLnBrk="0" hangingPunct="1">
              <a:lnSpc>
                <a:spcPct val="105000"/>
              </a:lnSpc>
              <a:spcBef>
                <a:spcPts val="800"/>
              </a:spcBef>
              <a:buFont typeface="Arial" pitchFamily="34" charset="0"/>
              <a:buChar char="•"/>
              <a:defRPr lang="sv-SE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3525" indent="-131763" algn="l" defTabSz="914400" rtl="0" eaLnBrk="1" latinLnBrk="0" hangingPunct="1">
              <a:lnSpc>
                <a:spcPct val="105000"/>
              </a:lnSpc>
              <a:spcBef>
                <a:spcPts val="400"/>
              </a:spcBef>
              <a:spcAft>
                <a:spcPts val="600"/>
              </a:spcAft>
              <a:buFont typeface="Arial" pitchFamily="34" charset="0"/>
              <a:buChar char="−"/>
              <a:defRPr lang="sv-SE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47675" indent="-139700" algn="l" defTabSz="914400" rtl="0" eaLnBrk="1" latinLnBrk="0" hangingPunct="1">
              <a:lnSpc>
                <a:spcPct val="105000"/>
              </a:lnSpc>
              <a:spcBef>
                <a:spcPts val="200"/>
              </a:spcBef>
              <a:spcAft>
                <a:spcPts val="400"/>
              </a:spcAft>
              <a:buFont typeface="Arial" pitchFamily="34" charset="0"/>
              <a:buChar char="−"/>
              <a:defRPr lang="sv-S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139700" algn="l" defTabSz="914400" rtl="0" eaLnBrk="1" latinLnBrk="0" hangingPunct="1">
              <a:lnSpc>
                <a:spcPct val="105000"/>
              </a:lnSpc>
              <a:spcBef>
                <a:spcPts val="200"/>
              </a:spcBef>
              <a:spcAft>
                <a:spcPts val="400"/>
              </a:spcAft>
              <a:buFont typeface="Arial" pitchFamily="34" charset="0"/>
              <a:buChar char="−"/>
              <a:defRPr lang="sv-SE" sz="1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 err="1"/>
              <a:t>Low</a:t>
            </a:r>
            <a:r>
              <a:rPr lang="sv-SE" sz="1400" dirty="0"/>
              <a:t> </a:t>
            </a:r>
            <a:r>
              <a:rPr lang="sv-SE" sz="1400" dirty="0" err="1"/>
              <a:t>energy</a:t>
            </a:r>
            <a:r>
              <a:rPr lang="sv-SE" sz="1400" dirty="0"/>
              <a:t> </a:t>
            </a:r>
            <a:r>
              <a:rPr lang="sv-SE" sz="1400" dirty="0" err="1"/>
              <a:t>consumption</a:t>
            </a:r>
            <a:endParaRPr lang="sv-S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 err="1"/>
              <a:t>Good</a:t>
            </a:r>
            <a:r>
              <a:rPr lang="sv-SE" sz="1400" dirty="0"/>
              <a:t> </a:t>
            </a:r>
            <a:r>
              <a:rPr lang="sv-SE" sz="1400" dirty="0" err="1"/>
              <a:t>working</a:t>
            </a:r>
            <a:r>
              <a:rPr lang="sv-SE" sz="1400" dirty="0"/>
              <a:t> </a:t>
            </a:r>
            <a:r>
              <a:rPr lang="sv-SE" sz="1400" dirty="0" err="1"/>
              <a:t>environment</a:t>
            </a:r>
            <a:endParaRPr lang="sv-S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 err="1"/>
              <a:t>Safer</a:t>
            </a:r>
            <a:r>
              <a:rPr lang="sv-SE" sz="1400" dirty="0"/>
              <a:t> drilling in sensitive areas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 err="1"/>
              <a:t>Good</a:t>
            </a:r>
            <a:r>
              <a:rPr lang="sv-SE" sz="1400" dirty="0"/>
              <a:t> </a:t>
            </a:r>
            <a:r>
              <a:rPr lang="sv-SE" sz="1400" dirty="0" err="1"/>
              <a:t>hole</a:t>
            </a:r>
            <a:r>
              <a:rPr lang="sv-SE" sz="1400" dirty="0"/>
              <a:t> </a:t>
            </a:r>
            <a:r>
              <a:rPr lang="sv-SE" sz="1400" dirty="0" err="1"/>
              <a:t>quality</a:t>
            </a:r>
            <a:endParaRPr lang="sv-S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 err="1"/>
              <a:t>Low</a:t>
            </a:r>
            <a:r>
              <a:rPr lang="sv-SE" sz="1400" dirty="0"/>
              <a:t> </a:t>
            </a:r>
            <a:r>
              <a:rPr lang="sv-SE" sz="1400" dirty="0" err="1"/>
              <a:t>noise</a:t>
            </a:r>
            <a:r>
              <a:rPr lang="sv-SE" sz="1400" dirty="0"/>
              <a:t> emission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 err="1"/>
              <a:t>High</a:t>
            </a:r>
            <a:r>
              <a:rPr lang="sv-SE" sz="1400" dirty="0"/>
              <a:t> Rate </a:t>
            </a:r>
            <a:r>
              <a:rPr lang="sv-SE" sz="1400" dirty="0" err="1"/>
              <a:t>of</a:t>
            </a:r>
            <a:r>
              <a:rPr lang="sv-SE" sz="1400" dirty="0"/>
              <a:t> Penetration (ROP)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/>
              <a:t>Straight </a:t>
            </a:r>
            <a:r>
              <a:rPr lang="sv-SE" sz="1400" dirty="0" err="1"/>
              <a:t>holes</a:t>
            </a:r>
            <a:r>
              <a:rPr lang="sv-SE" sz="1400" dirty="0"/>
              <a:t>, </a:t>
            </a:r>
            <a:r>
              <a:rPr lang="sv-SE" sz="1400" dirty="0" err="1"/>
              <a:t>low</a:t>
            </a:r>
            <a:r>
              <a:rPr lang="sv-SE" sz="1400" dirty="0"/>
              <a:t> deviation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47700" y="361417"/>
            <a:ext cx="7848600" cy="553998"/>
          </a:xfrm>
        </p:spPr>
        <p:txBody>
          <a:bodyPr vert="horz" wrap="square" lIns="0" tIns="0" rIns="0" bIns="0" rtlCol="0" anchor="t">
            <a:normAutofit/>
          </a:bodyPr>
          <a:lstStyle/>
          <a:p>
            <a:r>
              <a:rPr lang="en-GB" dirty="0"/>
              <a:t>Drilling Technologies</a:t>
            </a:r>
            <a:endParaRPr lang="en-GB" b="1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2"/>
          </p:nvPr>
        </p:nvSpPr>
        <p:spPr>
          <a:xfrm>
            <a:off x="647700" y="982101"/>
            <a:ext cx="7848600" cy="435239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en-GB" dirty="0"/>
              <a:t>Down-The-Hole, Top-Hammer and Rotary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64B9BAC2-EDF5-47D5-B33E-DE360CBE72F3}"/>
              </a:ext>
            </a:extLst>
          </p:cNvPr>
          <p:cNvSpPr txBox="1">
            <a:spLocks/>
          </p:cNvSpPr>
          <p:nvPr/>
        </p:nvSpPr>
        <p:spPr>
          <a:xfrm>
            <a:off x="755576" y="1712546"/>
            <a:ext cx="3096344" cy="20885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5000"/>
              </a:lnSpc>
              <a:spcBef>
                <a:spcPts val="800"/>
              </a:spcBef>
              <a:buFont typeface="Arial" pitchFamily="34" charset="0"/>
              <a:buNone/>
              <a:defRPr lang="sv-SE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1763" indent="-131763" algn="l" defTabSz="914400" rtl="0" eaLnBrk="1" latinLnBrk="0" hangingPunct="1">
              <a:lnSpc>
                <a:spcPct val="105000"/>
              </a:lnSpc>
              <a:spcBef>
                <a:spcPts val="800"/>
              </a:spcBef>
              <a:buFont typeface="Arial" pitchFamily="34" charset="0"/>
              <a:buChar char="•"/>
              <a:defRPr lang="sv-SE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3525" indent="-131763" algn="l" defTabSz="914400" rtl="0" eaLnBrk="1" latinLnBrk="0" hangingPunct="1">
              <a:lnSpc>
                <a:spcPct val="105000"/>
              </a:lnSpc>
              <a:spcBef>
                <a:spcPts val="400"/>
              </a:spcBef>
              <a:spcAft>
                <a:spcPts val="600"/>
              </a:spcAft>
              <a:buFont typeface="Arial" pitchFamily="34" charset="0"/>
              <a:buChar char="−"/>
              <a:defRPr lang="sv-SE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47675" indent="-139700" algn="l" defTabSz="914400" rtl="0" eaLnBrk="1" latinLnBrk="0" hangingPunct="1">
              <a:lnSpc>
                <a:spcPct val="105000"/>
              </a:lnSpc>
              <a:spcBef>
                <a:spcPts val="200"/>
              </a:spcBef>
              <a:spcAft>
                <a:spcPts val="400"/>
              </a:spcAft>
              <a:buFont typeface="Arial" pitchFamily="34" charset="0"/>
              <a:buChar char="−"/>
              <a:defRPr lang="sv-S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139700" algn="l" defTabSz="914400" rtl="0" eaLnBrk="1" latinLnBrk="0" hangingPunct="1">
              <a:lnSpc>
                <a:spcPct val="105000"/>
              </a:lnSpc>
              <a:spcBef>
                <a:spcPts val="200"/>
              </a:spcBef>
              <a:spcAft>
                <a:spcPts val="400"/>
              </a:spcAft>
              <a:buFont typeface="Arial" pitchFamily="34" charset="0"/>
              <a:buChar char="−"/>
              <a:defRPr lang="sv-SE" sz="1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Key benefits with Wassara:</a:t>
            </a:r>
          </a:p>
        </p:txBody>
      </p:sp>
    </p:spTree>
    <p:extLst>
      <p:ext uri="{BB962C8B-B14F-4D97-AF65-F5344CB8AC3E}">
        <p14:creationId xmlns:p14="http://schemas.microsoft.com/office/powerpoint/2010/main" val="278944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ADC0F503-512D-490C-9637-A3BB1FB3A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361417"/>
            <a:ext cx="7848600" cy="553998"/>
          </a:xfrm>
        </p:spPr>
        <p:txBody>
          <a:bodyPr/>
          <a:lstStyle/>
          <a:p>
            <a:r>
              <a:rPr lang="en-GB" dirty="0"/>
              <a:t>Comparison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9715BBC-8926-4108-8F76-5B5D016BF363}"/>
              </a:ext>
            </a:extLst>
          </p:cNvPr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r>
              <a:rPr lang="en-GB" dirty="0"/>
              <a:t>Water-powered drilling vs other drilling technologies</a:t>
            </a:r>
          </a:p>
        </p:txBody>
      </p:sp>
      <p:graphicFrame>
        <p:nvGraphicFramePr>
          <p:cNvPr id="5" name="Tabell 5">
            <a:extLst>
              <a:ext uri="{FF2B5EF4-FFF2-40B4-BE49-F238E27FC236}">
                <a16:creationId xmlns:a16="http://schemas.microsoft.com/office/drawing/2014/main" id="{F120071A-72C1-4D67-88D7-EAD067D2D91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9935739"/>
              </p:ext>
            </p:extLst>
          </p:nvPr>
        </p:nvGraphicFramePr>
        <p:xfrm>
          <a:off x="647700" y="1705372"/>
          <a:ext cx="7092652" cy="25614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7570">
                  <a:extLst>
                    <a:ext uri="{9D8B030D-6E8A-4147-A177-3AD203B41FA5}">
                      <a16:colId xmlns:a16="http://schemas.microsoft.com/office/drawing/2014/main" val="486488587"/>
                    </a:ext>
                  </a:extLst>
                </a:gridCol>
                <a:gridCol w="1528268">
                  <a:extLst>
                    <a:ext uri="{9D8B030D-6E8A-4147-A177-3AD203B41FA5}">
                      <a16:colId xmlns:a16="http://schemas.microsoft.com/office/drawing/2014/main" val="3329307260"/>
                    </a:ext>
                  </a:extLst>
                </a:gridCol>
                <a:gridCol w="1572641">
                  <a:extLst>
                    <a:ext uri="{9D8B030D-6E8A-4147-A177-3AD203B41FA5}">
                      <a16:colId xmlns:a16="http://schemas.microsoft.com/office/drawing/2014/main" val="2530919048"/>
                    </a:ext>
                  </a:extLst>
                </a:gridCol>
                <a:gridCol w="2614173">
                  <a:extLst>
                    <a:ext uri="{9D8B030D-6E8A-4147-A177-3AD203B41FA5}">
                      <a16:colId xmlns:a16="http://schemas.microsoft.com/office/drawing/2014/main" val="3930525835"/>
                    </a:ext>
                  </a:extLst>
                </a:gridCol>
              </a:tblGrid>
              <a:tr h="756151">
                <a:tc>
                  <a:txBody>
                    <a:bodyPr/>
                    <a:lstStyle/>
                    <a:p>
                      <a:endParaRPr lang="en-GB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noProof="0" dirty="0"/>
                        <a:t>Hole </a:t>
                      </a:r>
                      <a:br>
                        <a:rPr lang="en-GB" sz="1600" noProof="0" dirty="0"/>
                      </a:br>
                      <a:r>
                        <a:rPr lang="en-GB" sz="1600" noProof="0" dirty="0"/>
                        <a:t>straightness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noProof="0"/>
                        <a:t>Energy consumption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noProof="0"/>
                        <a:t>Rate of Penetration</a:t>
                      </a:r>
                    </a:p>
                    <a:p>
                      <a:r>
                        <a:rPr lang="en-GB" sz="1600" noProof="0"/>
                        <a:t>Start of hole/End of hole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5443792"/>
                  </a:ext>
                </a:extLst>
              </a:tr>
              <a:tr h="612001">
                <a:tc>
                  <a:txBody>
                    <a:bodyPr/>
                    <a:lstStyle/>
                    <a:p>
                      <a:r>
                        <a:rPr lang="en-GB" sz="1600" noProof="0" dirty="0"/>
                        <a:t>Water DTH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noProof="0" dirty="0"/>
                        <a:t>High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noProof="0"/>
                        <a:t>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noProof="0"/>
                        <a:t>High/High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2847426"/>
                  </a:ext>
                </a:extLst>
              </a:tr>
              <a:tr h="581263">
                <a:tc>
                  <a:txBody>
                    <a:bodyPr/>
                    <a:lstStyle/>
                    <a:p>
                      <a:r>
                        <a:rPr lang="en-GB" sz="1600" noProof="0" dirty="0"/>
                        <a:t>Air DTH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noProof="0" dirty="0"/>
                        <a:t>Medium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noProof="0" dirty="0"/>
                        <a:t>High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noProof="0" dirty="0"/>
                        <a:t>Very high/Very high </a:t>
                      </a:r>
                    </a:p>
                    <a:p>
                      <a:r>
                        <a:rPr lang="en-GB" sz="1200" noProof="0" dirty="0"/>
                        <a:t>(Water in the hole -&gt; Low)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2505257"/>
                  </a:ext>
                </a:extLst>
              </a:tr>
              <a:tr h="612001">
                <a:tc>
                  <a:txBody>
                    <a:bodyPr/>
                    <a:lstStyle/>
                    <a:p>
                      <a:r>
                        <a:rPr lang="en-GB" sz="1600" noProof="0" dirty="0"/>
                        <a:t>Top hammer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noProof="0"/>
                        <a:t>Poor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noProof="0" dirty="0"/>
                        <a:t>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noProof="0" dirty="0"/>
                        <a:t>Extremely high/Low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0811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8349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>
            <a:extLst>
              <a:ext uri="{FF2B5EF4-FFF2-40B4-BE49-F238E27FC236}">
                <a16:creationId xmlns:a16="http://schemas.microsoft.com/office/drawing/2014/main" id="{CE2BF47F-F211-46A6-A61C-A8C60FAAE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Segments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6FE04D74-60C0-4215-BEEF-AEC71256AE70}"/>
              </a:ext>
            </a:extLst>
          </p:cNvPr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r>
              <a:rPr lang="en-GB"/>
              <a:t>Our four focus areas</a:t>
            </a:r>
          </a:p>
        </p:txBody>
      </p:sp>
      <p:pic>
        <p:nvPicPr>
          <p:cNvPr id="27" name="Bildobjekt 26">
            <a:extLst>
              <a:ext uri="{FF2B5EF4-FFF2-40B4-BE49-F238E27FC236}">
                <a16:creationId xmlns:a16="http://schemas.microsoft.com/office/drawing/2014/main" id="{94FFDAE9-2DE7-46A7-92AD-7621D2F6F85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470"/>
          <a:stretch/>
        </p:blipFill>
        <p:spPr>
          <a:xfrm>
            <a:off x="6900796" y="2380852"/>
            <a:ext cx="2016414" cy="1489969"/>
          </a:xfrm>
          <a:prstGeom prst="rect">
            <a:avLst/>
          </a:prstGeom>
        </p:spPr>
      </p:pic>
      <p:pic>
        <p:nvPicPr>
          <p:cNvPr id="29" name="Bildobjekt 28" descr="En bild som visar utomhus, smutsig&#10;&#10;Automatiskt genererad beskrivning">
            <a:extLst>
              <a:ext uri="{FF2B5EF4-FFF2-40B4-BE49-F238E27FC236}">
                <a16:creationId xmlns:a16="http://schemas.microsoft.com/office/drawing/2014/main" id="{39DBD00F-1D5C-4499-AB2A-A62A49E450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380854"/>
            <a:ext cx="2234952" cy="1489968"/>
          </a:xfrm>
          <a:prstGeom prst="rect">
            <a:avLst/>
          </a:prstGeom>
        </p:spPr>
      </p:pic>
      <p:pic>
        <p:nvPicPr>
          <p:cNvPr id="31" name="Bildobjekt 30" descr="En bild som visar mark, väg, trottoar&#10;&#10;Automatiskt genererad beskrivning">
            <a:extLst>
              <a:ext uri="{FF2B5EF4-FFF2-40B4-BE49-F238E27FC236}">
                <a16:creationId xmlns:a16="http://schemas.microsoft.com/office/drawing/2014/main" id="{469CC2C3-39D4-4D67-A98D-14211B94D39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0" r="8157"/>
          <a:stretch/>
        </p:blipFill>
        <p:spPr>
          <a:xfrm>
            <a:off x="4788024" y="2380853"/>
            <a:ext cx="2016415" cy="1489968"/>
          </a:xfrm>
          <a:prstGeom prst="rect">
            <a:avLst/>
          </a:prstGeom>
        </p:spPr>
      </p:pic>
      <p:pic>
        <p:nvPicPr>
          <p:cNvPr id="33" name="Bildobjekt 32" descr="En bild som visar byggnad, utomhus&#10;&#10;Automatiskt genererad beskrivning">
            <a:extLst>
              <a:ext uri="{FF2B5EF4-FFF2-40B4-BE49-F238E27FC236}">
                <a16:creationId xmlns:a16="http://schemas.microsoft.com/office/drawing/2014/main" id="{15645131-2123-469F-8974-4878247DDA6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07"/>
          <a:stretch/>
        </p:blipFill>
        <p:spPr>
          <a:xfrm>
            <a:off x="168069" y="2380852"/>
            <a:ext cx="2234953" cy="1467564"/>
          </a:xfrm>
          <a:prstGeom prst="rect">
            <a:avLst/>
          </a:prstGeom>
        </p:spPr>
      </p:pic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BD2AEDD2-903F-4216-A04D-1AC3A63D6DF4}"/>
              </a:ext>
            </a:extLst>
          </p:cNvPr>
          <p:cNvSpPr txBox="1">
            <a:spLocks/>
          </p:cNvSpPr>
          <p:nvPr/>
        </p:nvSpPr>
        <p:spPr>
          <a:xfrm>
            <a:off x="4716016" y="2044228"/>
            <a:ext cx="2016414" cy="215444"/>
          </a:xfrm>
          <a:prstGeom prst="rect">
            <a:avLst/>
          </a:prstGeom>
          <a:noFill/>
          <a:ln>
            <a:noFill/>
          </a:ln>
        </p:spPr>
        <p:txBody>
          <a:bodyPr vert="horz" wrap="square" lIns="72000" tIns="0" rIns="72000" bIns="0" rtlCol="0" anchor="ctr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lang="sv-SE" sz="1400" b="1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5000"/>
              </a:lnSpc>
              <a:spcBef>
                <a:spcPts val="800"/>
              </a:spcBef>
              <a:buFont typeface="Arial" pitchFamily="34" charset="0"/>
              <a:buNone/>
              <a:defRPr lang="sv-SE"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5000"/>
              </a:lnSpc>
              <a:spcBef>
                <a:spcPts val="400"/>
              </a:spcBef>
              <a:spcAft>
                <a:spcPts val="600"/>
              </a:spcAft>
              <a:buFont typeface="Arial" pitchFamily="34" charset="0"/>
              <a:buNone/>
              <a:defRPr lang="sv-SE"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5000"/>
              </a:lnSpc>
              <a:spcBef>
                <a:spcPts val="200"/>
              </a:spcBef>
              <a:spcAft>
                <a:spcPts val="400"/>
              </a:spcAft>
              <a:buFont typeface="Arial" pitchFamily="34" charset="0"/>
              <a:buNone/>
              <a:defRPr lang="sv-SE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5000"/>
              </a:lnSpc>
              <a:spcBef>
                <a:spcPts val="200"/>
              </a:spcBef>
              <a:spcAft>
                <a:spcPts val="400"/>
              </a:spcAft>
              <a:buFont typeface="Arial" pitchFamily="34" charset="0"/>
              <a:buNone/>
              <a:defRPr lang="sv-SE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Tunneling</a:t>
            </a:r>
          </a:p>
        </p:txBody>
      </p:sp>
      <p:sp>
        <p:nvSpPr>
          <p:cNvPr id="39" name="Platshållare för text 38">
            <a:extLst>
              <a:ext uri="{FF2B5EF4-FFF2-40B4-BE49-F238E27FC236}">
                <a16:creationId xmlns:a16="http://schemas.microsoft.com/office/drawing/2014/main" id="{67DBEED0-5477-4ADF-8955-A750722E5EFF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107504" y="2052369"/>
            <a:ext cx="1943571" cy="215444"/>
          </a:xfrm>
        </p:spPr>
        <p:txBody>
          <a:bodyPr/>
          <a:lstStyle/>
          <a:p>
            <a:r>
              <a:rPr lang="en-GB"/>
              <a:t>Ground engineering</a:t>
            </a:r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E61C2C04-066C-44C6-A78E-531F376BBBC7}"/>
              </a:ext>
            </a:extLst>
          </p:cNvPr>
          <p:cNvSpPr txBox="1">
            <a:spLocks/>
          </p:cNvSpPr>
          <p:nvPr/>
        </p:nvSpPr>
        <p:spPr>
          <a:xfrm>
            <a:off x="2483768" y="2060511"/>
            <a:ext cx="2016414" cy="215444"/>
          </a:xfrm>
          <a:prstGeom prst="rect">
            <a:avLst/>
          </a:prstGeom>
          <a:noFill/>
          <a:ln>
            <a:noFill/>
          </a:ln>
        </p:spPr>
        <p:txBody>
          <a:bodyPr vert="horz" wrap="square" lIns="72000" tIns="0" rIns="72000" bIns="0" rtlCol="0" anchor="ctr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lang="sv-SE" sz="1400" b="1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5000"/>
              </a:lnSpc>
              <a:spcBef>
                <a:spcPts val="800"/>
              </a:spcBef>
              <a:buFont typeface="Arial" pitchFamily="34" charset="0"/>
              <a:buNone/>
              <a:defRPr lang="sv-SE"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5000"/>
              </a:lnSpc>
              <a:spcBef>
                <a:spcPts val="400"/>
              </a:spcBef>
              <a:spcAft>
                <a:spcPts val="600"/>
              </a:spcAft>
              <a:buFont typeface="Arial" pitchFamily="34" charset="0"/>
              <a:buNone/>
              <a:defRPr lang="sv-SE"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5000"/>
              </a:lnSpc>
              <a:spcBef>
                <a:spcPts val="200"/>
              </a:spcBef>
              <a:spcAft>
                <a:spcPts val="400"/>
              </a:spcAft>
              <a:buFont typeface="Arial" pitchFamily="34" charset="0"/>
              <a:buNone/>
              <a:defRPr lang="sv-SE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5000"/>
              </a:lnSpc>
              <a:spcBef>
                <a:spcPts val="200"/>
              </a:spcBef>
              <a:spcAft>
                <a:spcPts val="400"/>
              </a:spcAft>
              <a:buFont typeface="Arial" pitchFamily="34" charset="0"/>
              <a:buNone/>
              <a:defRPr lang="sv-SE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Dams</a:t>
            </a:r>
          </a:p>
        </p:txBody>
      </p:sp>
      <p:sp>
        <p:nvSpPr>
          <p:cNvPr id="41" name="Text Placeholder 3">
            <a:extLst>
              <a:ext uri="{FF2B5EF4-FFF2-40B4-BE49-F238E27FC236}">
                <a16:creationId xmlns:a16="http://schemas.microsoft.com/office/drawing/2014/main" id="{8A0D9E01-3F8B-4C8A-9410-CFCF9193FB85}"/>
              </a:ext>
            </a:extLst>
          </p:cNvPr>
          <p:cNvSpPr txBox="1">
            <a:spLocks/>
          </p:cNvSpPr>
          <p:nvPr/>
        </p:nvSpPr>
        <p:spPr>
          <a:xfrm>
            <a:off x="6804248" y="2060640"/>
            <a:ext cx="2016414" cy="215444"/>
          </a:xfrm>
          <a:prstGeom prst="rect">
            <a:avLst/>
          </a:prstGeom>
          <a:noFill/>
          <a:ln>
            <a:noFill/>
          </a:ln>
        </p:spPr>
        <p:txBody>
          <a:bodyPr vert="horz" wrap="square" lIns="72000" tIns="0" rIns="72000" bIns="0" rtlCol="0" anchor="ctr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lang="sv-SE" sz="1400" b="1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5000"/>
              </a:lnSpc>
              <a:spcBef>
                <a:spcPts val="800"/>
              </a:spcBef>
              <a:buFont typeface="Arial" pitchFamily="34" charset="0"/>
              <a:buNone/>
              <a:defRPr lang="sv-SE"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5000"/>
              </a:lnSpc>
              <a:spcBef>
                <a:spcPts val="400"/>
              </a:spcBef>
              <a:spcAft>
                <a:spcPts val="600"/>
              </a:spcAft>
              <a:buFont typeface="Arial" pitchFamily="34" charset="0"/>
              <a:buNone/>
              <a:defRPr lang="sv-SE"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5000"/>
              </a:lnSpc>
              <a:spcBef>
                <a:spcPts val="200"/>
              </a:spcBef>
              <a:spcAft>
                <a:spcPts val="400"/>
              </a:spcAft>
              <a:buFont typeface="Arial" pitchFamily="34" charset="0"/>
              <a:buNone/>
              <a:defRPr lang="sv-SE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5000"/>
              </a:lnSpc>
              <a:spcBef>
                <a:spcPts val="200"/>
              </a:spcBef>
              <a:spcAft>
                <a:spcPts val="400"/>
              </a:spcAft>
              <a:buFont typeface="Arial" pitchFamily="34" charset="0"/>
              <a:buNone/>
              <a:defRPr lang="sv-SE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Mining</a:t>
            </a:r>
          </a:p>
        </p:txBody>
      </p:sp>
    </p:spTree>
    <p:extLst>
      <p:ext uri="{BB962C8B-B14F-4D97-AF65-F5344CB8AC3E}">
        <p14:creationId xmlns:p14="http://schemas.microsoft.com/office/powerpoint/2010/main" val="3102477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69262F45-0869-43B0-97BB-6A78D6BAFE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4218" y="2047410"/>
            <a:ext cx="2544762" cy="2524125"/>
          </a:xfrm>
        </p:spPr>
        <p:txBody>
          <a:bodyPr wrap="square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Low risk of damaging surrounding buildings and infrastructure in urban areas.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Low carbon foot print due to low energy consumption.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Water flush gives clean holes which improves grouting results. 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4289196E-BB53-4106-9E49-A466CFCAC38D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84213" y="1642095"/>
            <a:ext cx="2408400" cy="215444"/>
          </a:xfrm>
        </p:spPr>
        <p:txBody>
          <a:bodyPr/>
          <a:lstStyle/>
          <a:p>
            <a:r>
              <a:rPr lang="en-GB"/>
              <a:t>Key Benefits: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554E177F-8FFE-4210-9366-A3B8604F534A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3458400" y="1570442"/>
            <a:ext cx="2337736" cy="358753"/>
          </a:xfrm>
        </p:spPr>
        <p:txBody>
          <a:bodyPr/>
          <a:lstStyle/>
          <a:p>
            <a:r>
              <a:rPr lang="en-GB" sz="1150" dirty="0" err="1"/>
              <a:t>Slussen</a:t>
            </a:r>
            <a:r>
              <a:rPr lang="en-GB" sz="1150" dirty="0"/>
              <a:t>, Sweden: </a:t>
            </a:r>
            <a:br>
              <a:rPr lang="en-GB" sz="1150" dirty="0"/>
            </a:br>
            <a:r>
              <a:rPr lang="sv-SE" sz="1150" dirty="0"/>
              <a:t>Pile drilling</a:t>
            </a:r>
            <a:endParaRPr lang="en-GB" sz="1150" dirty="0"/>
          </a:p>
        </p:txBody>
      </p:sp>
      <p:pic>
        <p:nvPicPr>
          <p:cNvPr id="7" name="Platshållare för bild 6">
            <a:extLst>
              <a:ext uri="{FF2B5EF4-FFF2-40B4-BE49-F238E27FC236}">
                <a16:creationId xmlns:a16="http://schemas.microsoft.com/office/drawing/2014/main" id="{507A20A8-EA02-43D8-9919-6F7EE31C6146}"/>
              </a:ext>
            </a:extLst>
          </p:cNvPr>
          <p:cNvPicPr>
            <a:picLocks noGrp="1" noChangeAspect="1"/>
          </p:cNvPicPr>
          <p:nvPr>
            <p:ph sz="half" idx="18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65" t="18287" r="6986" b="18351"/>
          <a:stretch/>
        </p:blipFill>
        <p:spPr>
          <a:xfrm>
            <a:off x="6050255" y="2065412"/>
            <a:ext cx="2257074" cy="1497013"/>
          </a:xfrm>
          <a:noFill/>
        </p:spPr>
      </p:pic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9F23980F-62D6-4E0F-8457-86D578E50E94}"/>
              </a:ext>
            </a:extLst>
          </p:cNvPr>
          <p:cNvSpPr>
            <a:spLocks noGrp="1"/>
          </p:cNvSpPr>
          <p:nvPr>
            <p:ph type="body" idx="19"/>
          </p:nvPr>
        </p:nvSpPr>
        <p:spPr>
          <a:xfrm>
            <a:off x="6052050" y="1570440"/>
            <a:ext cx="2408400" cy="358753"/>
          </a:xfrm>
        </p:spPr>
        <p:txBody>
          <a:bodyPr/>
          <a:lstStyle/>
          <a:p>
            <a:r>
              <a:rPr lang="en-GB" sz="1150" dirty="0"/>
              <a:t>Niagara Falls, Canada:</a:t>
            </a:r>
            <a:br>
              <a:rPr lang="en-GB" sz="1150" dirty="0"/>
            </a:br>
            <a:r>
              <a:rPr lang="en-GB" sz="1150" dirty="0"/>
              <a:t>Jet grouting</a:t>
            </a:r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285C78B7-28DB-46DB-A81F-22D402A42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361417"/>
            <a:ext cx="7848600" cy="553998"/>
          </a:xfrm>
        </p:spPr>
        <p:txBody>
          <a:bodyPr wrap="square" anchor="t">
            <a:normAutofit/>
          </a:bodyPr>
          <a:lstStyle/>
          <a:p>
            <a:r>
              <a:rPr lang="en-GB"/>
              <a:t>Ground engineering</a:t>
            </a:r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AAFB6748-B43F-4474-B4AB-AA03AD30B882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647700" y="900000"/>
            <a:ext cx="7848600" cy="435239"/>
          </a:xfrm>
        </p:spPr>
        <p:txBody>
          <a:bodyPr/>
          <a:lstStyle/>
          <a:p>
            <a:endParaRPr lang="en-GB"/>
          </a:p>
        </p:txBody>
      </p:sp>
      <p:pic>
        <p:nvPicPr>
          <p:cNvPr id="8" name="Platshållare för innehåll 7" descr="En bild som visar utomhus, förankrad&#10;&#10;Automatiskt genererad beskrivning">
            <a:extLst>
              <a:ext uri="{FF2B5EF4-FFF2-40B4-BE49-F238E27FC236}">
                <a16:creationId xmlns:a16="http://schemas.microsoft.com/office/drawing/2014/main" id="{882D76EE-B9BF-42DA-AA8C-73CA466A3BD0}"/>
              </a:ext>
            </a:extLst>
          </p:cNvPr>
          <p:cNvPicPr>
            <a:picLocks noGrp="1" noChangeAspect="1"/>
          </p:cNvPicPr>
          <p:nvPr>
            <p:ph sz="half" idx="17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330" y="2080567"/>
            <a:ext cx="2236278" cy="1497013"/>
          </a:xfrm>
        </p:spPr>
      </p:pic>
    </p:spTree>
    <p:extLst>
      <p:ext uri="{BB962C8B-B14F-4D97-AF65-F5344CB8AC3E}">
        <p14:creationId xmlns:p14="http://schemas.microsoft.com/office/powerpoint/2010/main" val="3215335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69262F45-0869-43B0-97BB-6A78D6BAFE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4218" y="2047410"/>
            <a:ext cx="2544762" cy="2524125"/>
          </a:xfrm>
        </p:spPr>
        <p:txBody>
          <a:bodyPr wrap="square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Long straight holes.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High productivity due to high rate of penetration.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Low risk of damaging the surrounding dam structure. 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4289196E-BB53-4106-9E49-A466CFCAC38D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84213" y="1642095"/>
            <a:ext cx="2408400" cy="215444"/>
          </a:xfrm>
        </p:spPr>
        <p:txBody>
          <a:bodyPr/>
          <a:lstStyle/>
          <a:p>
            <a:r>
              <a:rPr lang="en-US"/>
              <a:t>Key Benefits:</a:t>
            </a:r>
            <a:endParaRPr lang="en-US" dirty="0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554E177F-8FFE-4210-9366-A3B8604F534A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3475602" y="1562619"/>
            <a:ext cx="2312602" cy="374398"/>
          </a:xfrm>
        </p:spPr>
        <p:txBody>
          <a:bodyPr/>
          <a:lstStyle/>
          <a:p>
            <a:r>
              <a:rPr lang="en-US" sz="1200" dirty="0" err="1"/>
              <a:t>Vojmsjön</a:t>
            </a:r>
            <a:r>
              <a:rPr lang="en-US" sz="1200" dirty="0"/>
              <a:t>, Sweden: </a:t>
            </a:r>
            <a:br>
              <a:rPr lang="en-US" sz="1200" dirty="0"/>
            </a:br>
            <a:r>
              <a:rPr lang="en-US" sz="1200" dirty="0"/>
              <a:t>Piling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9F23980F-62D6-4E0F-8457-86D578E50E94}"/>
              </a:ext>
            </a:extLst>
          </p:cNvPr>
          <p:cNvSpPr>
            <a:spLocks noGrp="1"/>
          </p:cNvSpPr>
          <p:nvPr>
            <p:ph type="body" idx="19"/>
          </p:nvPr>
        </p:nvSpPr>
        <p:spPr>
          <a:xfrm>
            <a:off x="6052050" y="1562618"/>
            <a:ext cx="2408400" cy="374398"/>
          </a:xfrm>
        </p:spPr>
        <p:txBody>
          <a:bodyPr/>
          <a:lstStyle/>
          <a:p>
            <a:r>
              <a:rPr lang="en-US" sz="1200" dirty="0"/>
              <a:t>Angostura dam, Chile: Grouting and </a:t>
            </a:r>
            <a:r>
              <a:rPr lang="sv-SE" sz="1200" dirty="0"/>
              <a:t>drainage drilling </a:t>
            </a:r>
            <a:endParaRPr lang="en-US" sz="1200" dirty="0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285C78B7-28DB-46DB-A81F-22D402A42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361417"/>
            <a:ext cx="7848600" cy="553998"/>
          </a:xfrm>
        </p:spPr>
        <p:txBody>
          <a:bodyPr wrap="square" anchor="t">
            <a:normAutofit/>
          </a:bodyPr>
          <a:lstStyle/>
          <a:p>
            <a:r>
              <a:rPr lang="sv-SE" dirty="0"/>
              <a:t>Dams</a:t>
            </a:r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AAFB6748-B43F-4474-B4AB-AA03AD30B882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647700" y="900000"/>
            <a:ext cx="7848600" cy="435239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8" name="Platshållare för innehåll 7">
            <a:extLst>
              <a:ext uri="{FF2B5EF4-FFF2-40B4-BE49-F238E27FC236}">
                <a16:creationId xmlns:a16="http://schemas.microsoft.com/office/drawing/2014/main" id="{479E1B55-A2E2-4B00-8853-65B32CF89023}"/>
              </a:ext>
            </a:extLst>
          </p:cNvPr>
          <p:cNvPicPr>
            <a:picLocks noGrp="1" noChangeAspect="1"/>
          </p:cNvPicPr>
          <p:nvPr>
            <p:ph sz="half" idx="17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127" y="2047875"/>
            <a:ext cx="2236683" cy="1497013"/>
          </a:xfrm>
        </p:spPr>
      </p:pic>
      <p:pic>
        <p:nvPicPr>
          <p:cNvPr id="17" name="Platshållare för innehåll 16" descr="En bild som visar berg, utomhus, himmel, natur&#10;&#10;Automatiskt genererad beskrivning">
            <a:extLst>
              <a:ext uri="{FF2B5EF4-FFF2-40B4-BE49-F238E27FC236}">
                <a16:creationId xmlns:a16="http://schemas.microsoft.com/office/drawing/2014/main" id="{8BEB89B3-4EAA-4FC7-995D-477FE8414A57}"/>
              </a:ext>
            </a:extLst>
          </p:cNvPr>
          <p:cNvPicPr>
            <a:picLocks noGrp="1" noChangeAspect="1"/>
          </p:cNvPicPr>
          <p:nvPr>
            <p:ph sz="half" idx="18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375" y="2075878"/>
            <a:ext cx="2411413" cy="1441007"/>
          </a:xfrm>
          <a:ln w="3175">
            <a:solidFill>
              <a:schemeClr val="tx1">
                <a:alpha val="66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052321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Wassara_PPT_mall_141111">
  <a:themeElements>
    <a:clrScheme name="Wassar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BDC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57585A"/>
      </a:accent6>
      <a:hlink>
        <a:srgbClr val="0000FF"/>
      </a:hlink>
      <a:folHlink>
        <a:srgbClr val="800080"/>
      </a:folHlink>
    </a:clrScheme>
    <a:fontScheme name="Office - klassiskt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Wassara_PPT_mall_141111</Template>
  <TotalTime>5011</TotalTime>
  <Words>440</Words>
  <Application>Microsoft Office PowerPoint</Application>
  <PresentationFormat>Bildspel på skärmen (16:10)</PresentationFormat>
  <Paragraphs>105</Paragraphs>
  <Slides>13</Slides>
  <Notes>4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13</vt:i4>
      </vt:variant>
    </vt:vector>
  </HeadingPairs>
  <TitlesOfParts>
    <vt:vector size="18" baseType="lpstr">
      <vt:lpstr>Arial</vt:lpstr>
      <vt:lpstr>Arial Black</vt:lpstr>
      <vt:lpstr>Calibri</vt:lpstr>
      <vt:lpstr>Wingdings</vt:lpstr>
      <vt:lpstr>Wassara_PPT_mall_141111</vt:lpstr>
      <vt:lpstr>PowerPoint-presentation</vt:lpstr>
      <vt:lpstr>LKAB Wassara</vt:lpstr>
      <vt:lpstr>Wassara distributors</vt:lpstr>
      <vt:lpstr>Some major customers</vt:lpstr>
      <vt:lpstr>Drilling Technologies</vt:lpstr>
      <vt:lpstr>Comparison</vt:lpstr>
      <vt:lpstr>Segments</vt:lpstr>
      <vt:lpstr>Ground engineering</vt:lpstr>
      <vt:lpstr>Dams</vt:lpstr>
      <vt:lpstr>Tunneling</vt:lpstr>
      <vt:lpstr>Mining</vt:lpstr>
      <vt:lpstr>Product Portfolio</vt:lpstr>
      <vt:lpstr>THANK YOU</vt:lpstr>
    </vt:vector>
  </TitlesOfParts>
  <Company>LKAB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 POWERED  DRILLING</dc:title>
  <dc:creator>Kent Boström</dc:creator>
  <cp:lastModifiedBy>Jarl Uggla</cp:lastModifiedBy>
  <cp:revision>54</cp:revision>
  <cp:lastPrinted>2021-06-08T05:56:46Z</cp:lastPrinted>
  <dcterms:created xsi:type="dcterms:W3CDTF">2014-11-11T13:54:34Z</dcterms:created>
  <dcterms:modified xsi:type="dcterms:W3CDTF">2021-06-16T11:45:14Z</dcterms:modified>
</cp:coreProperties>
</file>